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317" r:id="rId6"/>
    <p:sldId id="318" r:id="rId7"/>
    <p:sldId id="364" r:id="rId8"/>
    <p:sldId id="362" r:id="rId9"/>
    <p:sldId id="363" r:id="rId10"/>
    <p:sldId id="354" r:id="rId11"/>
    <p:sldId id="366" r:id="rId12"/>
    <p:sldId id="357" r:id="rId13"/>
    <p:sldId id="356" r:id="rId14"/>
    <p:sldId id="326" r:id="rId15"/>
    <p:sldId id="348" r:id="rId16"/>
    <p:sldId id="349" r:id="rId17"/>
    <p:sldId id="380" r:id="rId18"/>
    <p:sldId id="324" r:id="rId19"/>
    <p:sldId id="365" r:id="rId20"/>
    <p:sldId id="378" r:id="rId21"/>
    <p:sldId id="371" r:id="rId22"/>
    <p:sldId id="372" r:id="rId23"/>
    <p:sldId id="375" r:id="rId24"/>
    <p:sldId id="383" r:id="rId25"/>
    <p:sldId id="374" r:id="rId26"/>
    <p:sldId id="376" r:id="rId27"/>
    <p:sldId id="347" r:id="rId28"/>
    <p:sldId id="333" r:id="rId29"/>
    <p:sldId id="369" r:id="rId30"/>
    <p:sldId id="381" r:id="rId31"/>
    <p:sldId id="382" r:id="rId32"/>
    <p:sldId id="332" r:id="rId33"/>
    <p:sldId id="379" r:id="rId34"/>
    <p:sldId id="345" r:id="rId35"/>
  </p:sldIdLst>
  <p:sldSz cx="9144000" cy="5143500" type="screen16x9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4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1707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  <p15:guide id="9" pos="2909">
          <p15:clr>
            <a:srgbClr val="A4A3A4"/>
          </p15:clr>
        </p15:guide>
        <p15:guide id="10" pos="2811">
          <p15:clr>
            <a:srgbClr val="A4A3A4"/>
          </p15:clr>
        </p15:guide>
        <p15:guide id="11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di Brewer-Griffin" initials="SBG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FF00"/>
    <a:srgbClr val="0071C5"/>
    <a:srgbClr val="F83308"/>
    <a:srgbClr val="FD9208"/>
    <a:srgbClr val="009FDF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3556" autoAdjust="0"/>
  </p:normalViewPr>
  <p:slideViewPr>
    <p:cSldViewPr snapToGrid="0">
      <p:cViewPr varScale="1">
        <p:scale>
          <a:sx n="146" d="100"/>
          <a:sy n="146" d="100"/>
        </p:scale>
        <p:origin x="528" y="126"/>
      </p:cViewPr>
      <p:guideLst>
        <p:guide orient="horz" pos="2137"/>
        <p:guide orient="horz" pos="3004"/>
        <p:guide orient="horz" pos="422"/>
        <p:guide orient="horz" pos="824"/>
        <p:guide orient="horz" pos="2916"/>
        <p:guide orient="horz" pos="1707"/>
        <p:guide pos="5470"/>
        <p:guide pos="287"/>
        <p:guide pos="2909"/>
        <p:guide pos="2811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5298"/>
    </p:cViewPr>
  </p:sorterViewPr>
  <p:notesViewPr>
    <p:cSldViewPr snapToGrid="0" showGuides="1">
      <p:cViewPr varScale="1">
        <p:scale>
          <a:sx n="81" d="100"/>
          <a:sy n="81" d="100"/>
        </p:scale>
        <p:origin x="229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Filled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Endpoint</c:v>
                </c:pt>
                <c:pt idx="1">
                  <c:v>Cloud</c:v>
                </c:pt>
                <c:pt idx="2">
                  <c:v>Detection</c:v>
                </c:pt>
                <c:pt idx="3">
                  <c:v>Management</c:v>
                </c:pt>
                <c:pt idx="4">
                  <c:v>Network</c:v>
                </c:pt>
                <c:pt idx="5">
                  <c:v>Eng. Ops.</c:v>
                </c:pt>
                <c:pt idx="6">
                  <c:v>McAfee Labs</c:v>
                </c:pt>
                <c:pt idx="7">
                  <c:v>Consumer/Mobile</c:v>
                </c:pt>
                <c:pt idx="8">
                  <c:v>Solutions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0.85</c:v>
                </c:pt>
                <c:pt idx="1">
                  <c:v>0.90909090909090906</c:v>
                </c:pt>
                <c:pt idx="2">
                  <c:v>1</c:v>
                </c:pt>
                <c:pt idx="3">
                  <c:v>0.14285714285714285</c:v>
                </c:pt>
                <c:pt idx="4">
                  <c:v>0.875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A-4D07-ACA6-7C850316F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534194256"/>
        <c:axId val="534194648"/>
      </c:barChart>
      <c:catAx>
        <c:axId val="5341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194648"/>
        <c:crosses val="autoZero"/>
        <c:auto val="1"/>
        <c:lblAlgn val="ctr"/>
        <c:lblOffset val="100"/>
        <c:noMultiLvlLbl val="0"/>
      </c:catAx>
      <c:valAx>
        <c:axId val="534194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419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10/9/2018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Good</a:t>
            </a:r>
            <a:r>
              <a:rPr lang="en-US" sz="1200" baseline="0" dirty="0"/>
              <a:t> afternoon.  </a:t>
            </a:r>
          </a:p>
          <a:p>
            <a:endParaRPr lang="en-US" sz="1200" dirty="0"/>
          </a:p>
          <a:p>
            <a:r>
              <a:rPr lang="en-US" sz="1200" dirty="0"/>
              <a:t>My name is Harold Toomey.</a:t>
            </a:r>
          </a:p>
          <a:p>
            <a:endParaRPr lang="en-US" sz="1200" dirty="0"/>
          </a:p>
          <a:p>
            <a:r>
              <a:rPr lang="en-US" sz="1200" dirty="0"/>
              <a:t>I work for Intel Security.</a:t>
            </a:r>
          </a:p>
          <a:p>
            <a:endParaRPr lang="en-US" sz="1200" dirty="0"/>
          </a:p>
          <a:p>
            <a:r>
              <a:rPr lang="en-US" sz="1200" dirty="0"/>
              <a:t>I am here with my manager, Dr. James Ransome.</a:t>
            </a:r>
          </a:p>
          <a:p>
            <a:endParaRPr lang="en-US" sz="1200" dirty="0"/>
          </a:p>
          <a:p>
            <a:r>
              <a:rPr lang="en-US" sz="1200" dirty="0"/>
              <a:t>I have worked for McAfee/Intel Security for the past 9 years.</a:t>
            </a:r>
          </a:p>
          <a:p>
            <a:endParaRPr lang="en-US" sz="1200" dirty="0"/>
          </a:p>
          <a:p>
            <a:r>
              <a:rPr lang="en-US" sz="1200" dirty="0"/>
              <a:t>Before that I worked for Symantec for 8 years.</a:t>
            </a:r>
          </a:p>
          <a:p>
            <a:r>
              <a:rPr lang="en-US" sz="1200" dirty="0"/>
              <a:t>For the past 4 years I have worked in</a:t>
            </a:r>
            <a:r>
              <a:rPr lang="en-US" sz="1200" baseline="0" dirty="0"/>
              <a:t> software security.</a:t>
            </a:r>
          </a:p>
          <a:p>
            <a:r>
              <a:rPr lang="en-US" sz="1200" baseline="0" dirty="0"/>
              <a:t>I manage our PSIRT team as well as other SDL programs.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https://intelpedia.intel.com/Intel_Geos_and_Regions</a:t>
            </a:r>
          </a:p>
          <a:p>
            <a:r>
              <a:rPr lang="en-US" dirty="0"/>
              <a:t>https://intelpedia.intel.com/Intel_Acronyms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b="1" dirty="0"/>
              <a:t>ISecG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Metrics show all open PSIRT cases, not just those resulting in published security bulletins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ISecG tracks PSIRT cases more granularly than mother Intel, e.g. 1 </a:t>
            </a:r>
            <a:r>
              <a:rPr lang="en-US" sz="1800" dirty="0" err="1"/>
              <a:t>vuln</a:t>
            </a:r>
            <a:r>
              <a:rPr lang="en-US" sz="1800" dirty="0"/>
              <a:t>. per product vs. 1 </a:t>
            </a:r>
            <a:r>
              <a:rPr lang="en-US" sz="1800" dirty="0" err="1"/>
              <a:t>vuln</a:t>
            </a:r>
            <a:r>
              <a:rPr lang="en-US" sz="1800" dirty="0"/>
              <a:t>. per BU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~2% of </a:t>
            </a:r>
            <a:r>
              <a:rPr lang="en-US" sz="1800" dirty="0" err="1"/>
              <a:t>vulns</a:t>
            </a:r>
            <a:r>
              <a:rPr lang="en-US" sz="1800" dirty="0"/>
              <a:t>. are double counted in both PSIRT databases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58% of the vulnerabilities are from 3</a:t>
            </a:r>
            <a:r>
              <a:rPr lang="en-US" sz="1800" baseline="30000" dirty="0"/>
              <a:t>rd</a:t>
            </a:r>
            <a:r>
              <a:rPr lang="en-US" sz="1800" dirty="0"/>
              <a:t> party and open source libraries</a:t>
            </a:r>
          </a:p>
          <a:p>
            <a:pPr marL="453827" lvl="1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Spike in 2015 due to OpenSSL vulnerabilities [Heartbleed /POODLE] - 137 total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Only 14% are internally found </a:t>
            </a:r>
            <a:r>
              <a:rPr lang="en-US" sz="1800" dirty="0" err="1"/>
              <a:t>vulns</a:t>
            </a:r>
            <a:r>
              <a:rPr lang="en-US" sz="1800" dirty="0"/>
              <a:t>. since most are only tracked in Bugzilla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 2015 ISecG shipped more products than all other Intel BUs combined</a:t>
            </a:r>
          </a:p>
          <a:p>
            <a:pPr marL="453827" lvl="1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Current portfolio contains 136 product lines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2015 PSIRT incidents declined significantly, likely due to the PSG’s proactive activities including: training, mentoring, security reviews, and tool usage.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1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b="1" dirty="0"/>
              <a:t>ISecG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Metrics show all open PSIRT cases, not just those resulting in published security bulletins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ISecG tracks PSIRT cases more granularly than mother Intel, e.g. 1 </a:t>
            </a:r>
            <a:r>
              <a:rPr lang="en-US" sz="1800" dirty="0" err="1"/>
              <a:t>vuln</a:t>
            </a:r>
            <a:r>
              <a:rPr lang="en-US" sz="1800" dirty="0"/>
              <a:t>. per product vs. 1 </a:t>
            </a:r>
            <a:r>
              <a:rPr lang="en-US" sz="1800" dirty="0" err="1"/>
              <a:t>vuln</a:t>
            </a:r>
            <a:r>
              <a:rPr lang="en-US" sz="1800" dirty="0"/>
              <a:t>. per BU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~2% of </a:t>
            </a:r>
            <a:r>
              <a:rPr lang="en-US" sz="1800" dirty="0" err="1"/>
              <a:t>vulns</a:t>
            </a:r>
            <a:r>
              <a:rPr lang="en-US" sz="1800" dirty="0"/>
              <a:t>. are double counted in both PSIRT databases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58% of the vulnerabilities are from 3</a:t>
            </a:r>
            <a:r>
              <a:rPr lang="en-US" sz="1800" baseline="30000" dirty="0"/>
              <a:t>rd</a:t>
            </a:r>
            <a:r>
              <a:rPr lang="en-US" sz="1800" dirty="0"/>
              <a:t> party and open source libraries</a:t>
            </a:r>
          </a:p>
          <a:p>
            <a:pPr marL="453827" lvl="1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Spike in 2015 due to OpenSSL vulnerabilities [Heartbleed /POODLE] - 137 total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Only 14% are internally found </a:t>
            </a:r>
            <a:r>
              <a:rPr lang="en-US" sz="1800" dirty="0" err="1"/>
              <a:t>vulns</a:t>
            </a:r>
            <a:r>
              <a:rPr lang="en-US" sz="1800" dirty="0"/>
              <a:t>. since most are only tracked in Bugzilla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 2015 ISecG shipped more products than all other Intel BUs combined</a:t>
            </a:r>
          </a:p>
          <a:p>
            <a:pPr marL="453827" lvl="1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Current portfolio contains 136 product lines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2015 PSIRT incidents declined significantly, likely due to the PSG’s proactive activities including: training, mentoring, security reviews, and tool usage.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7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5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Points/Trends:</a:t>
            </a:r>
          </a:p>
          <a:p>
            <a:pPr lvl="1"/>
            <a:r>
              <a:rPr lang="en-US" dirty="0"/>
              <a:t>This metric reports how many product vulnerabilities were reported externally (PSIRT) that had previously been found internally (Bugzilla)</a:t>
            </a:r>
          </a:p>
          <a:p>
            <a:pPr lvl="1"/>
            <a:r>
              <a:rPr lang="en-US" dirty="0"/>
              <a:t>This is a new metric for ISecG.  We will be gathering this info from our PSCs.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9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 Consumer Mobile products</a:t>
            </a:r>
          </a:p>
          <a:p>
            <a:r>
              <a:rPr lang="en-US" dirty="0"/>
              <a:t>7 currently</a:t>
            </a:r>
            <a:r>
              <a:rPr lang="en-US" baseline="0" dirty="0"/>
              <a:t> listed</a:t>
            </a:r>
          </a:p>
          <a:p>
            <a:r>
              <a:rPr lang="en-US" baseline="0" dirty="0"/>
              <a:t>29 missing</a:t>
            </a:r>
          </a:p>
          <a:p>
            <a:endParaRPr lang="en-US" baseline="0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	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Filled	# Prods	# PSCs	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	100%	20	19			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	82%	17	14			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	75%	12	9			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	84%	16	13.5		Dave Oxley is acting PSC BU Lead = 0.5	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McAfee Labs	60%	10	6			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	86%	7	6		Missing Consumer BU Lead	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7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PSMM Score</a:t>
            </a:r>
          </a:p>
          <a:p>
            <a:r>
              <a:rPr lang="en-US" dirty="0"/>
              <a:t>==========================</a:t>
            </a:r>
          </a:p>
          <a:p>
            <a:r>
              <a:rPr lang="en-US" dirty="0"/>
              <a:t>SMBU			3.5	[1.5-4.5]</a:t>
            </a:r>
          </a:p>
          <a:p>
            <a:r>
              <a:rPr lang="en-US" dirty="0"/>
              <a:t>Endpoint BU		3.0	[2.5-3.5]</a:t>
            </a:r>
          </a:p>
          <a:p>
            <a:r>
              <a:rPr lang="en-US" dirty="0"/>
              <a:t>Network BU		3.5	[2.5-4.5]</a:t>
            </a:r>
          </a:p>
          <a:p>
            <a:r>
              <a:rPr lang="en-US" dirty="0"/>
              <a:t>Content BU		3.0	[1.5-4.5]</a:t>
            </a:r>
          </a:p>
          <a:p>
            <a:r>
              <a:rPr lang="en-US" dirty="0"/>
              <a:t>McAfee Labs BU	3.8	[3.0-4.0]</a:t>
            </a:r>
          </a:p>
          <a:p>
            <a:r>
              <a:rPr lang="en-US" dirty="0"/>
              <a:t>Consumer BU		3.0	[1.5-3.5]</a:t>
            </a:r>
          </a:p>
          <a:p>
            <a:endParaRPr lang="en-US" dirty="0"/>
          </a:p>
          <a:p>
            <a:r>
              <a:rPr lang="en-US" dirty="0"/>
              <a:t>1 None</a:t>
            </a:r>
          </a:p>
          <a:p>
            <a:r>
              <a:rPr lang="en-US" dirty="0"/>
              <a:t>2 Initial</a:t>
            </a:r>
          </a:p>
          <a:p>
            <a:r>
              <a:rPr lang="en-US" dirty="0"/>
              <a:t>3 Basic</a:t>
            </a:r>
          </a:p>
          <a:p>
            <a:r>
              <a:rPr lang="en-US" dirty="0"/>
              <a:t>4 Acceptable</a:t>
            </a:r>
          </a:p>
          <a:p>
            <a:r>
              <a:rPr lang="en-US" dirty="0"/>
              <a:t>5 Mature</a:t>
            </a:r>
          </a:p>
          <a:p>
            <a:endParaRPr lang="en-US" dirty="0"/>
          </a:p>
          <a:p>
            <a:r>
              <a:rPr lang="en-US" dirty="0"/>
              <a:t>We meet the average but not the outliers.</a:t>
            </a:r>
          </a:p>
          <a:p>
            <a:r>
              <a:rPr lang="en-US" dirty="0"/>
              <a:t>Estimates now,</a:t>
            </a:r>
            <a:r>
              <a:rPr lang="en-US" baseline="0" dirty="0"/>
              <a:t> based on hard data in f</a:t>
            </a:r>
            <a:r>
              <a:rPr lang="en-US" dirty="0"/>
              <a:t>uture.</a:t>
            </a:r>
          </a:p>
          <a:p>
            <a:r>
              <a:rPr lang="en-US" dirty="0"/>
              <a:t>Labs went from 0 to 3.8 in 3 years.</a:t>
            </a:r>
          </a:p>
          <a:p>
            <a:r>
              <a:rPr lang="en-US" dirty="0"/>
              <a:t>From ad-hoc and some activity (1) to MM of 3 broadly</a:t>
            </a:r>
            <a:r>
              <a:rPr lang="en-US" baseline="0" dirty="0"/>
              <a:t> across BUs as a program (3.5).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1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38337" y="2529392"/>
            <a:ext cx="8212886" cy="1002290"/>
          </a:xfrm>
        </p:spPr>
        <p:txBody>
          <a:bodyPr lIns="0" rIns="0" anchor="b" anchorCtr="0">
            <a:noAutofit/>
          </a:bodyPr>
          <a:lstStyle>
            <a:lvl1pPr algn="ctr">
              <a:lnSpc>
                <a:spcPts val="5500"/>
              </a:lnSpc>
              <a:spcBef>
                <a:spcPts val="2400"/>
              </a:spcBef>
              <a:defRPr sz="5000" b="0" spc="10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50pt Intel Clear Title</a:t>
            </a:r>
            <a:br>
              <a:rPr lang="en-US" dirty="0"/>
            </a:br>
            <a:r>
              <a:rPr lang="en-US" dirty="0"/>
              <a:t>with Radial Gradient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4026" y="4669919"/>
            <a:ext cx="230832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rtl="0"/>
            <a:r>
              <a:rPr lang="en-US" sz="2000" b="0" i="0" u="none" strike="noStrike" kern="1200" baseline="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Intel Clear"/>
              </a:rPr>
              <a:t>Intel Security Group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866834" y="4694166"/>
            <a:ext cx="2784389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455613" y="346125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38337" y="2415092"/>
            <a:ext cx="8212886" cy="1002290"/>
          </a:xfrm>
        </p:spPr>
        <p:txBody>
          <a:bodyPr lIns="0" rIns="0" anchor="b" anchorCtr="0">
            <a:noAutofit/>
          </a:bodyPr>
          <a:lstStyle>
            <a:lvl1pPr>
              <a:lnSpc>
                <a:spcPts val="5500"/>
              </a:lnSpc>
              <a:spcBef>
                <a:spcPts val="2400"/>
              </a:spcBef>
              <a:defRPr sz="4000" b="0" spc="10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0" dirty="0"/>
              <a:t>40pt Intel Clear</a:t>
            </a:r>
            <a:br>
              <a:rPr lang="en-US" spc="0" dirty="0"/>
            </a:br>
            <a:r>
              <a:rPr lang="en-US" spc="0" dirty="0"/>
              <a:t>White Section Break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455613" y="346125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8337" y="2415092"/>
            <a:ext cx="8212886" cy="1002290"/>
          </a:xfrm>
        </p:spPr>
        <p:txBody>
          <a:bodyPr lIns="0" rIns="0" anchor="b" anchorCtr="0">
            <a:noAutofit/>
          </a:bodyPr>
          <a:lstStyle>
            <a:lvl1pPr>
              <a:lnSpc>
                <a:spcPts val="5500"/>
              </a:lnSpc>
              <a:spcBef>
                <a:spcPts val="2400"/>
              </a:spcBef>
              <a:defRPr sz="4000" b="0" spc="10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0" dirty="0"/>
              <a:t>40pt Intel Clear</a:t>
            </a:r>
            <a:br>
              <a:rPr lang="en-US" spc="0" dirty="0"/>
            </a:br>
            <a:r>
              <a:rPr lang="en-US" spc="0" dirty="0"/>
              <a:t>Blue Section Break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4026" y="4856954"/>
            <a:ext cx="138980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Security Group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38284" y="4803413"/>
            <a:ext cx="2784389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7146" y="2220744"/>
            <a:ext cx="8696854" cy="1021556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spcBef>
                <a:spcPts val="2400"/>
              </a:spcBef>
              <a:defRPr sz="4000" b="0" cap="none" spc="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40pt Intel Clear Blue Section Break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4026" y="4856954"/>
            <a:ext cx="138980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Security Group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38284" y="4803413"/>
            <a:ext cx="2784389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19736" y="4835786"/>
            <a:ext cx="138980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Security Group</a:t>
            </a:r>
          </a:p>
        </p:txBody>
      </p:sp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Photo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768850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1C5"/>
              </a:solidFill>
            </a:endParaRPr>
          </a:p>
        </p:txBody>
      </p:sp>
      <p:pic>
        <p:nvPicPr>
          <p:cNvPr id="7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19736" y="4835786"/>
            <a:ext cx="138980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Security Group</a:t>
            </a:r>
          </a:p>
        </p:txBody>
      </p:sp>
    </p:spTree>
    <p:extLst>
      <p:ext uri="{BB962C8B-B14F-4D97-AF65-F5344CB8AC3E}">
        <p14:creationId xmlns:p14="http://schemas.microsoft.com/office/powerpoint/2010/main" val="360854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19736" y="4835786"/>
            <a:ext cx="138980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Security Group</a:t>
            </a:r>
          </a:p>
        </p:txBody>
      </p:sp>
      <p:pic>
        <p:nvPicPr>
          <p:cNvPr id="7" name="Picture 6" descr="int_experience_wht_rgb_3000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2" y="1693326"/>
            <a:ext cx="2085380" cy="21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_experience_hrz_wht_rgb_1500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5" y="1222454"/>
            <a:ext cx="2121766" cy="88728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38337" y="2529392"/>
            <a:ext cx="8212886" cy="1002290"/>
          </a:xfrm>
        </p:spPr>
        <p:txBody>
          <a:bodyPr lIns="0" rIns="0" anchor="b" anchorCtr="0">
            <a:noAutofit/>
          </a:bodyPr>
          <a:lstStyle>
            <a:lvl1pPr>
              <a:lnSpc>
                <a:spcPts val="5500"/>
              </a:lnSpc>
              <a:spcBef>
                <a:spcPts val="2400"/>
              </a:spcBef>
              <a:defRPr sz="5000" b="0" spc="10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50pt Intel Clear Title</a:t>
            </a:r>
            <a:br>
              <a:rPr lang="en-US" dirty="0"/>
            </a:br>
            <a:r>
              <a:rPr lang="en-US" dirty="0"/>
              <a:t>with Radial Gradient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4026" y="4669919"/>
            <a:ext cx="230832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2000" b="0" i="0" u="none" strike="noStrike" kern="1200" baseline="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Intel Clear"/>
              </a:rPr>
              <a:t>Intel Security Group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66834" y="4694166"/>
            <a:ext cx="2784389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04506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3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3894" y="4869757"/>
            <a:ext cx="822595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4/21/2014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097925" y="4869757"/>
            <a:ext cx="2940147" cy="15457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2" y="180975"/>
            <a:ext cx="8226425" cy="7302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379539"/>
            <a:ext cx="8221980" cy="3254375"/>
          </a:xfrm>
          <a:prstGeom prst="rect">
            <a:avLst/>
          </a:prstGeom>
        </p:spPr>
        <p:txBody>
          <a:bodyPr vert="horz" lIns="0" tIns="0" rIns="0" bIns="45718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4" y="4869758"/>
            <a:ext cx="230989" cy="1545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600">
                <a:solidFill>
                  <a:schemeClr val="accent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2" y="4857750"/>
            <a:ext cx="6804025" cy="152400"/>
          </a:xfrm>
        </p:spPr>
        <p:txBody>
          <a:bodyPr anchor="t"/>
          <a:lstStyle>
            <a:lvl1pPr>
              <a:defRPr sz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2" y="4667254"/>
            <a:ext cx="6804025" cy="152400"/>
          </a:xfrm>
        </p:spPr>
        <p:txBody>
          <a:bodyPr bIns="0" anchor="b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08891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38337" y="2529392"/>
            <a:ext cx="8212886" cy="1002290"/>
          </a:xfrm>
        </p:spPr>
        <p:txBody>
          <a:bodyPr lIns="0" rIns="0" anchor="b" anchorCtr="0">
            <a:noAutofit/>
          </a:bodyPr>
          <a:lstStyle>
            <a:lvl1pPr>
              <a:lnSpc>
                <a:spcPts val="5500"/>
              </a:lnSpc>
              <a:spcBef>
                <a:spcPts val="2400"/>
              </a:spcBef>
              <a:defRPr sz="5000" b="0" spc="10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50pt Intel Clear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54026" y="4856954"/>
            <a:ext cx="138980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Security Group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38284" y="4803413"/>
            <a:ext cx="2784389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0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2"/>
                </a:solidFill>
                <a:latin typeface="+mn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4026" y="4856954"/>
            <a:ext cx="138980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Security Group</a:t>
            </a: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3" r:id="rId18"/>
    <p:sldLayoutId id="2147483681" r:id="rId19"/>
    <p:sldLayoutId id="2147483686" r:id="rId20"/>
    <p:sldLayoutId id="2147483687" r:id="rId2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rgbClr val="003C71"/>
          </a:solidFill>
          <a:latin typeface="Intel Clear"/>
          <a:ea typeface="Intel Clear Light" panose="020B0404020203020204" pitchFamily="34" charset="0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1.png"/><Relationship Id="rId4" Type="http://schemas.openxmlformats.org/officeDocument/2006/relationships/image" Target="cid:image001.png@01CFDBB6.2143673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mailto:Harold.A.Toomey@Intel.com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34673" y="3493008"/>
            <a:ext cx="8216550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13 February 2017</a:t>
            </a:r>
          </a:p>
          <a:p>
            <a:endParaRPr lang="en-US" sz="600" dirty="0"/>
          </a:p>
          <a:p>
            <a:pPr>
              <a:spcBef>
                <a:spcPts val="0"/>
              </a:spcBef>
            </a:pPr>
            <a:r>
              <a:rPr lang="en-US" dirty="0"/>
              <a:t>Harold Toomey  |  Sr. Product Security Architect &amp; PSIRT Manager, ISecG, Intel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 lIns="0" rIns="0" anchor="b" anchorCtr="0">
            <a:noAutofit/>
          </a:bodyPr>
          <a:lstStyle>
            <a:lvl1pPr>
              <a:lnSpc>
                <a:spcPts val="5500"/>
              </a:lnSpc>
              <a:spcBef>
                <a:spcPts val="2400"/>
              </a:spcBef>
              <a:defRPr sz="5000" b="0" spc="10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PSIRT Case Data Trends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74" y="1354382"/>
            <a:ext cx="2192058" cy="6063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56" y="1025601"/>
            <a:ext cx="1677790" cy="1263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6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18227" y="1101906"/>
            <a:ext cx="3789274" cy="322494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Product Format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71C5"/>
                </a:solidFill>
              </a:rPr>
              <a:t>By # of Vulnerable Products / patches or hotfixes</a:t>
            </a: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800" dirty="0">
              <a:solidFill>
                <a:srgbClr val="0071C5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71C5"/>
                </a:solidFill>
              </a:rPr>
              <a:t>Observations: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Critical vulnerabilities cut in half each of the last 3 years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Engineering is likely delivering more secure products (Our SDL is working!)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5613" y="319008"/>
            <a:ext cx="8229600" cy="868680"/>
          </a:xfrm>
        </p:spPr>
        <p:txBody>
          <a:bodyPr/>
          <a:lstStyle/>
          <a:p>
            <a:r>
              <a:rPr lang="en-US" dirty="0"/>
              <a:t>PSIRT – Vulnerable Products by Severity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0047" y="4431255"/>
            <a:ext cx="312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ISecG PSIRT as of 12 Feb 2017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23" y="1101906"/>
            <a:ext cx="4328528" cy="3378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2565-02D6-4EF8-9FDF-52897C728826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32363" y="1203324"/>
            <a:ext cx="4005264" cy="32279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Vulnerability Format</a:t>
            </a:r>
          </a:p>
          <a:p>
            <a:pPr lvl="1"/>
            <a:r>
              <a:rPr lang="en-US" dirty="0">
                <a:solidFill>
                  <a:srgbClr val="0071C5"/>
                </a:solidFill>
              </a:rPr>
              <a:t>By # of unique vulnerabilities</a:t>
            </a:r>
            <a:endParaRPr lang="en-US" dirty="0"/>
          </a:p>
          <a:p>
            <a:pPr marL="0" lvl="1" indent="0">
              <a:buNone/>
            </a:pPr>
            <a:endParaRPr lang="en-US" sz="1800" dirty="0">
              <a:solidFill>
                <a:srgbClr val="0071C5"/>
              </a:solidFill>
            </a:endParaRPr>
          </a:p>
          <a:p>
            <a:pPr marL="0" lvl="1" indent="0">
              <a:buNone/>
            </a:pPr>
            <a:r>
              <a:rPr lang="en-US" sz="1800" dirty="0">
                <a:solidFill>
                  <a:srgbClr val="0071C5"/>
                </a:solidFill>
              </a:rPr>
              <a:t>Observations:</a:t>
            </a:r>
            <a:endParaRPr lang="en-US" dirty="0"/>
          </a:p>
          <a:p>
            <a:pPr lvl="1"/>
            <a:r>
              <a:rPr lang="en-US" dirty="0"/>
              <a:t>Downward tend for the past 3 years (this is good)</a:t>
            </a:r>
          </a:p>
          <a:p>
            <a:pPr lvl="1"/>
            <a:r>
              <a:rPr lang="en-US" dirty="0"/>
              <a:t>50% less critical PSIRT cases in 2016 vs. 2015 (also good)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78420"/>
            <a:ext cx="8229600" cy="694308"/>
          </a:xfrm>
        </p:spPr>
        <p:txBody>
          <a:bodyPr anchor="ctr">
            <a:normAutofit/>
          </a:bodyPr>
          <a:lstStyle/>
          <a:p>
            <a:r>
              <a:rPr lang="en-US" dirty="0"/>
              <a:t>PSIRT – Vulnerabilities by Severity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0047" y="4431255"/>
            <a:ext cx="312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ISecG PSIRT as of 12 Feb 2017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90" y="1201860"/>
            <a:ext cx="4272077" cy="3357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9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E65-7F25-408F-8536-F874DBF1D66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22635" y="1203325"/>
            <a:ext cx="4083317" cy="3258261"/>
          </a:xfrm>
        </p:spPr>
        <p:txBody>
          <a:bodyPr/>
          <a:lstStyle/>
          <a:p>
            <a:r>
              <a:rPr lang="en-US" dirty="0"/>
              <a:t>Ingredient Format</a:t>
            </a:r>
          </a:p>
          <a:p>
            <a:pPr lvl="1"/>
            <a:r>
              <a:rPr lang="en-US" dirty="0">
                <a:solidFill>
                  <a:srgbClr val="0071C5"/>
                </a:solidFill>
              </a:rPr>
              <a:t>3</a:t>
            </a:r>
            <a:r>
              <a:rPr lang="en-US" baseline="30000" dirty="0">
                <a:solidFill>
                  <a:srgbClr val="0071C5"/>
                </a:solidFill>
              </a:rPr>
              <a:t>rd</a:t>
            </a:r>
            <a:r>
              <a:rPr lang="en-US" dirty="0">
                <a:solidFill>
                  <a:srgbClr val="0071C5"/>
                </a:solidFill>
              </a:rPr>
              <a:t> Party vs. Our own code</a:t>
            </a:r>
            <a:endParaRPr lang="en-US" dirty="0"/>
          </a:p>
          <a:p>
            <a:pPr marL="0" lvl="1" indent="0">
              <a:buNone/>
            </a:pPr>
            <a:endParaRPr lang="en-US" sz="1800" dirty="0">
              <a:solidFill>
                <a:srgbClr val="0071C5"/>
              </a:solidFill>
            </a:endParaRPr>
          </a:p>
          <a:p>
            <a:pPr marL="0" lvl="1" indent="0">
              <a:buNone/>
            </a:pPr>
            <a:r>
              <a:rPr lang="en-US" sz="1800" dirty="0">
                <a:solidFill>
                  <a:srgbClr val="0071C5"/>
                </a:solidFill>
              </a:rPr>
              <a:t>Observations:</a:t>
            </a:r>
            <a:endParaRPr lang="en-US" dirty="0"/>
          </a:p>
          <a:p>
            <a:pPr lvl="1"/>
            <a:r>
              <a:rPr lang="en-US" dirty="0"/>
              <a:t>5 year upward trend in PSIRT cases</a:t>
            </a:r>
          </a:p>
          <a:p>
            <a:pPr lvl="1"/>
            <a:r>
              <a:rPr lang="en-US" dirty="0"/>
              <a:t>Almost 50%-50% mix last 2 years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broken out in a later set of slides</a:t>
            </a:r>
          </a:p>
          <a:p>
            <a:pPr marL="257175" lvl="2" indent="0">
              <a:buNone/>
            </a:pPr>
            <a:endParaRPr lang="en-US" sz="1200" dirty="0"/>
          </a:p>
          <a:p>
            <a:pPr marL="257175" lvl="2" indent="0">
              <a:buNone/>
            </a:pPr>
            <a:endParaRPr lang="en-US" sz="1200" dirty="0"/>
          </a:p>
          <a:p>
            <a:pPr marL="257175" lvl="2" indent="0">
              <a:buNone/>
            </a:pPr>
            <a:endParaRPr lang="en-US" sz="1200" dirty="0"/>
          </a:p>
          <a:p>
            <a:pPr marL="257175" lvl="2" indent="0">
              <a:buNone/>
            </a:pPr>
            <a:endParaRPr lang="en-US" sz="1200" dirty="0"/>
          </a:p>
          <a:p>
            <a:pPr marL="257175" lvl="2" indent="0">
              <a:buNone/>
            </a:pPr>
            <a:endParaRPr lang="en-US" sz="1200" dirty="0"/>
          </a:p>
          <a:p>
            <a:pPr marL="257175" lvl="2" indent="0">
              <a:buNone/>
            </a:pPr>
            <a:r>
              <a:rPr lang="en-US" sz="1200" dirty="0"/>
              <a:t>Software = # product vulnerabilities reported externally (PSIRT) that had previously been found internally (Bugzilla)</a:t>
            </a:r>
          </a:p>
          <a:p>
            <a:pPr marL="257175" lvl="2" indent="0">
              <a:buNone/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PSIRTs – By Ingredient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0047" y="4431255"/>
            <a:ext cx="312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ISecG PSIRT as of 12 Feb 2017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" y="1177528"/>
            <a:ext cx="4189539" cy="3284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5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Vulnerabilities Found and Fixed in Shipping Products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8" y="1535980"/>
            <a:ext cx="3714750" cy="2705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3" y="813054"/>
            <a:ext cx="49053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047" y="310130"/>
            <a:ext cx="8229600" cy="868680"/>
          </a:xfrm>
        </p:spPr>
        <p:txBody>
          <a:bodyPr/>
          <a:lstStyle/>
          <a:p>
            <a:r>
              <a:rPr lang="en-US" dirty="0"/>
              <a:t>PSIRT – Sources of Vulnerabilities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0047" y="4431255"/>
            <a:ext cx="312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ISecG PSIRT as of 12 Feb 2017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949" y="1431456"/>
            <a:ext cx="4412291" cy="27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300136"/>
            <a:ext cx="2742532" cy="1868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492" y="1684418"/>
            <a:ext cx="7819948" cy="4383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r>
              <a:rPr lang="en-US" sz="2800" b="1" dirty="0">
                <a:solidFill>
                  <a:srgbClr val="003C71"/>
                </a:solidFill>
              </a:rPr>
              <a:t>    2013					  2014					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50" y="2341748"/>
            <a:ext cx="2558866" cy="1799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725" y="1268891"/>
            <a:ext cx="2200275" cy="476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352" y="195973"/>
            <a:ext cx="1885950" cy="1390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30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PSIRT Cost Estimates (lower bound)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22" y="1414237"/>
            <a:ext cx="5412601" cy="289511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419697" y="886352"/>
            <a:ext cx="5586255" cy="3425825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20796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Products vulnerable from using 3</a:t>
            </a:r>
            <a:r>
              <a:rPr lang="en-US" baseline="30000" dirty="0"/>
              <a:t>rd</a:t>
            </a:r>
            <a:r>
              <a:rPr lang="en-US" dirty="0"/>
              <a:t> party libraries and Open Source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>
            <a:lvl1pPr algn="l">
              <a:lnSpc>
                <a:spcPts val="5500"/>
              </a:lnSpc>
              <a:spcBef>
                <a:spcPts val="2400"/>
              </a:spcBef>
              <a:defRPr sz="4000" b="0" cap="none" spc="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Libraries / Open Source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"/>
            <a:ext cx="9144001" cy="23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76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OpenSSL Vulnerabilities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07762"/>
              </p:ext>
            </p:extLst>
          </p:nvPr>
        </p:nvGraphicFramePr>
        <p:xfrm>
          <a:off x="64039" y="1066224"/>
          <a:ext cx="4513149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11 May 2012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CVE-2012-2110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KB75482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28 Jan 2013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CVE-2013-6450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8 Apr 2014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Heartbleed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SB10071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 Jun 2014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Heartbleed II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SB10075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9 Jun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GnuTLS</a:t>
                      </a:r>
                      <a:r>
                        <a:rPr lang="en-US" sz="1100" dirty="0"/>
                        <a:t> Buffer Overflow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SB10078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16 Apr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CVE-2014-3511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SB10084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22 Aug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CVE-2014-3507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SB10105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14 Oct 2014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POODLE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SB10090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14 Oct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 SSLv3 CVEs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SB10091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9 Jan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 OpenSSL CVEs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SB10102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4 Mar 2015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FREAK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SB10108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18 Mar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CVE-2014-3507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SB10109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19 Mar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14 OpenSSL CVEs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SB10110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Picture 2" descr="http://heartbleed.com/heartble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02" y="129844"/>
            <a:ext cx="771097" cy="9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2.bp.blogspot.com/-v-uvuZ7wqYI/VPayosu9d8I/AAAAAAAAiFY/jQN6HCHNbaQ/s1600/freak-ssl-tls-vulnerabi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90" y="192723"/>
            <a:ext cx="1024749" cy="633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www.trustasia.com/u/cms/www/201412/16164215epm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69" y="-64630"/>
            <a:ext cx="925077" cy="10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64052" y="4405319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164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65225"/>
              </p:ext>
            </p:extLst>
          </p:nvPr>
        </p:nvGraphicFramePr>
        <p:xfrm>
          <a:off x="4590734" y="1066224"/>
          <a:ext cx="4513149" cy="33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/>
                        <a:t>8 Jun 2015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/>
                        <a:t>7 OpenSSL CVEs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11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SB10122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/>
                        <a:t>9 Jul 2015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/>
                        <a:t>CVE-2015-1793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3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SB10125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/>
                        <a:t>3 Dec 2015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/>
                        <a:t>4 OpenSSL CVEs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/>
                        <a:t>KB86280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 Dec 2015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CVE-2015-3194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Jan 2016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CVE-2015-3197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Mar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DROWN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SB10154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May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OpenSSL CVEs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SB10160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Jul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CVE-2016-2177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SB10165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Aug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CVE-2016-2183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SB10171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 Sep 2016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OpenSSL CVEs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SB10165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SB10171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Jan 2017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CVE-2017-3732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CVE-2016-7055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CVE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7188" y="1063753"/>
            <a:ext cx="13546" cy="347719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drown vulnerabil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72" y="56366"/>
            <a:ext cx="857860" cy="8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1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Named Vulnerabilities</a:t>
            </a: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457200" y="772445"/>
            <a:ext cx="8229600" cy="250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Linux/UNIX/</a:t>
            </a:r>
            <a:r>
              <a:rPr lang="en-US" dirty="0" err="1"/>
              <a:t>glibc</a:t>
            </a:r>
            <a:r>
              <a:rPr lang="en-US" dirty="0"/>
              <a:t> (Not OpenSSL)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69823"/>
              </p:ext>
            </p:extLst>
          </p:nvPr>
        </p:nvGraphicFramePr>
        <p:xfrm>
          <a:off x="1406588" y="1381790"/>
          <a:ext cx="4513149" cy="2628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20 Aug 2013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CVE-2009-3736: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glibc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CVE-2012-0864: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glibc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SS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24 Sep 2014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Shellshock/BASH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SB10085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27 Jan 2015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GHOST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SB10100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Jan 2016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CVE-2016-0728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KB86557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Feb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CVE-2015-7547: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glibc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SB10150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Jun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CVE-2016-4429: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glibc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Aug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CVE-2016-5696: Kernel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SB10167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Oct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DIRTY COW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SB10176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SB10177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6" descr="R:\PSIRT\SBs\SB10081 - SB10100\SB10100 - SBC1501271 - GHOST glibc vuln\Ghost_Vuln_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48" y="2103768"/>
            <a:ext cx="1039921" cy="10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i.nextmedia.com.au/Utils/ImageResizer.ashx?n=http%3a%2f%2fi.nextmedia.com.au%2fNews%2fshellshock-bug.png&amp;h=600&amp;w=800&amp;c=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62" y="818565"/>
            <a:ext cx="1048226" cy="11191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17380" y="4059781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79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pic>
        <p:nvPicPr>
          <p:cNvPr id="2050" name="Picture 2" descr="Image result for dirty cow vulnerabil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51" y="3311198"/>
            <a:ext cx="1422849" cy="115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8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Vulnerabilities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42121"/>
              </p:ext>
            </p:extLst>
          </p:nvPr>
        </p:nvGraphicFramePr>
        <p:xfrm>
          <a:off x="455613" y="979816"/>
          <a:ext cx="6243214" cy="239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14 Jan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CVE-2013-5211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19 Dec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NTP &amp;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</a:rPr>
                        <a:t>FREAK</a:t>
                      </a:r>
                      <a:r>
                        <a:rPr lang="en-US" sz="1100" dirty="0"/>
                        <a:t> (8 CVEs)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SB10108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24 Mar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CVE-2015-1798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CVE-2015-1799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SB10114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30 Jun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CVE-2015-5146</a:t>
                      </a:r>
                    </a:p>
                    <a:p>
                      <a:r>
                        <a:rPr lang="en-US" sz="1100" dirty="0"/>
                        <a:t>CVE-2014-9298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22 Oct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NTP</a:t>
                      </a:r>
                      <a:r>
                        <a:rPr lang="en-US" sz="1100" baseline="0" dirty="0"/>
                        <a:t> – CERT VU#403656 (21 CVEs)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SB10162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30 May 2016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NTP – CERT VU#321640 (5 CVEs)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21 Nov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CVE-2016-7433 (9 CVEs)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10330" y="3469660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3947" y="2378086"/>
            <a:ext cx="193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Most NTP vulnerabilities are for MFE &amp; MWG</a:t>
            </a:r>
          </a:p>
        </p:txBody>
      </p:sp>
      <p:pic>
        <p:nvPicPr>
          <p:cNvPr id="3074" name="Picture 2" descr="http://beeldbank.leidenuniv.nl/ImageDisplay.php?uid=FT126329&amp;thumbed=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87" y="979816"/>
            <a:ext cx="1188007" cy="11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87299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5613" y="1203324"/>
            <a:ext cx="8228011" cy="3425825"/>
          </a:xfrm>
        </p:spPr>
        <p:txBody>
          <a:bodyPr/>
          <a:lstStyle/>
          <a:p>
            <a:r>
              <a:rPr lang="en-US" sz="2400" dirty="0"/>
              <a:t>Who am I?</a:t>
            </a:r>
          </a:p>
          <a:p>
            <a:r>
              <a:rPr lang="en-US" sz="2400" dirty="0"/>
              <a:t>Metrics</a:t>
            </a:r>
          </a:p>
          <a:p>
            <a:pPr marL="68262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PSIRT</a:t>
            </a:r>
          </a:p>
          <a:p>
            <a:pPr marL="68262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Party</a:t>
            </a:r>
          </a:p>
          <a:p>
            <a:pPr marL="68262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SDL</a:t>
            </a:r>
          </a:p>
          <a:p>
            <a:pPr marL="68262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PSMM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9570" y="4824387"/>
            <a:ext cx="2895600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pic>
        <p:nvPicPr>
          <p:cNvPr id="1026" name="Picture 2" descr="Image result for software sec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73" y="1672730"/>
            <a:ext cx="3943934" cy="198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725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Java Vulnerabilities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1490"/>
              </p:ext>
            </p:extLst>
          </p:nvPr>
        </p:nvGraphicFramePr>
        <p:xfrm>
          <a:off x="64039" y="1066224"/>
          <a:ext cx="4513149" cy="3390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7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9 Apr 2013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CVE-2013-1493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SS871943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9 Apr 2013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CVE-2013-0809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SS871947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10 Sep 2013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 CVEs: CVE-2013-2461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KB1309101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5 Mar 2013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App. exposes sensitive data in Java stack traces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SB10053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Aug 2013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Java CVEs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KB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15 Oct 2013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Oct 15th Oracle Java Bulletin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SB10058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15 Jan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Jan 2014 </a:t>
                      </a:r>
                      <a:r>
                        <a:rPr lang="en-US" sz="1100" dirty="0"/>
                        <a:t>Java Update</a:t>
                      </a:r>
                      <a:r>
                        <a:rPr lang="en-US" sz="1100" baseline="0" dirty="0"/>
                        <a:t> 51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15 Apr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Apr 2014 Oracle Java Bulletin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SB10072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15 Jul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Jul 2014 Oracle Java Bulletin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SB10083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10 Oct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Oct 2014 Oracle Java Update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SB10092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14 Apr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Apr 2015 Oracle Java Bulletin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14 Jul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Jul 2015 update Java 8.0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SB10139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85997" y="2773088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17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22303"/>
              </p:ext>
            </p:extLst>
          </p:nvPr>
        </p:nvGraphicFramePr>
        <p:xfrm>
          <a:off x="4590734" y="1066224"/>
          <a:ext cx="4513149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20 Oct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Oct 2015 update Java 8.0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SB10141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Jan 2016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Jan 2016 update Java 8.0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SB10148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Apr 2016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Apr 2016 update Java 8.0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SB10159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July 2016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Jul 2016 update Java 8.0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SB10166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Jan 2017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Jan 2017 update Java 8.0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SB10186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7188" y="1063753"/>
            <a:ext cx="13546" cy="347719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2.bp.blogspot.com/-0g37IcljoGw/UuegvNH8rCI/AAAAAAAAROI/9cMSc3YtFEI/s1600/java-ora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55" y="3143328"/>
            <a:ext cx="1970209" cy="99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88405" y="4387055"/>
            <a:ext cx="405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NOTE: The only product directly affected is ePO</a:t>
            </a:r>
          </a:p>
        </p:txBody>
      </p:sp>
    </p:spTree>
    <p:extLst>
      <p:ext uri="{BB962C8B-B14F-4D97-AF65-F5344CB8AC3E}">
        <p14:creationId xmlns:p14="http://schemas.microsoft.com/office/powerpoint/2010/main" val="326474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/ BIND Vulnerabilities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7580"/>
              </p:ext>
            </p:extLst>
          </p:nvPr>
        </p:nvGraphicFramePr>
        <p:xfrm>
          <a:off x="455613" y="979816"/>
          <a:ext cx="5471054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 Aug 2012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ISC BIND CVE-2012-1667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SB10030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SB10033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SB10034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 Aug 2012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ISC BIND CVE-2012-3817</a:t>
                      </a:r>
                    </a:p>
                    <a:p>
                      <a:r>
                        <a:rPr lang="en-US" sz="1100" dirty="0"/>
                        <a:t>ISC BIND CVE-2012-1033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SB10032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27 Sep 2012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Bind CVE-2012-4244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SB10035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23 Jul 2013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BIND CVE-2013-4854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SB10052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12 Feb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BIND CVE-2015-1349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SB10116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8 Jul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BIND CVE-2015-4620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SB10124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28 Jul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BIND CVE-2015-5477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SB10126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3 Sep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BIND DNS CVE-2015-5722</a:t>
                      </a:r>
                    </a:p>
                    <a:p>
                      <a:r>
                        <a:rPr lang="en-US" sz="1100" dirty="0"/>
                        <a:t>BIND DNS CVE-2015-5896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SB10134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26 Jan 2016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BIND CVE-2015-8704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15905" y="4274058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17</a:t>
            </a:r>
          </a:p>
        </p:txBody>
      </p:sp>
      <p:pic>
        <p:nvPicPr>
          <p:cNvPr id="2052" name="Picture 4" descr="QNAP NAS Community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98" y="1445507"/>
            <a:ext cx="1651398" cy="16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06724" y="3904726"/>
            <a:ext cx="3006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All BIND vulnerabilities are for: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Neo Sans Intel"/>
              </a:rPr>
              <a:t>McAfee Firewall Enterprise (MFE)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Neo Sans Intel"/>
              </a:rPr>
              <a:t>McAfee Email Gateway (MEG)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4068868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BSAFE Vulnerabilities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02345"/>
              </p:ext>
            </p:extLst>
          </p:nvPr>
        </p:nvGraphicFramePr>
        <p:xfrm>
          <a:off x="455613" y="979816"/>
          <a:ext cx="5761937" cy="2659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29 Aug 2012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MS Critical Update KB 2661254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SS792316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19 Sep 2013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RSA Security Advisory: ESA-2013-068: RSA BSAFE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SB10067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19 Feb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RSA Security Advisory: ESA-2014-009: RSA BSAFE SSL-J (4 CVEs)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30 Dec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RSA BSAFE® Micro Edition Suite and SSL-J Triple Handshake Vulnerability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12 May 2015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Crypto-J/SSL-J 6.1.x. Libs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13 Apr 2016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CVE-2016-0887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6195" y="3770126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17</a:t>
            </a:r>
          </a:p>
        </p:txBody>
      </p:sp>
      <p:pic>
        <p:nvPicPr>
          <p:cNvPr id="4098" name="Picture 2" descr="http://ictk.ch/sites/default/files/rsa-security-logo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78" y="979816"/>
            <a:ext cx="1646978" cy="11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66061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PSC Staffing Levels, Agile SDL Dashboards, PSMM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>
            <a:lvl1pPr algn="l">
              <a:lnSpc>
                <a:spcPts val="5500"/>
              </a:lnSpc>
              <a:spcBef>
                <a:spcPts val="2400"/>
              </a:spcBef>
              <a:defRPr sz="4000" b="0" cap="none" spc="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SDL Metrics</a:t>
            </a:r>
          </a:p>
        </p:txBody>
      </p:sp>
      <p:pic>
        <p:nvPicPr>
          <p:cNvPr id="2052" name="Picture 4" descr="http://ablestoke.com/wp-content/uploads/2012/03/blue-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23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75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455613" y="1197775"/>
            <a:ext cx="4441132" cy="2675476"/>
          </a:xfrm>
          <a:custGeom>
            <a:avLst/>
            <a:gdLst>
              <a:gd name="connsiteX0" fmla="*/ 188134 w 5584874"/>
              <a:gd name="connsiteY0" fmla="*/ 0 h 3793834"/>
              <a:gd name="connsiteX1" fmla="*/ 5396741 w 5584874"/>
              <a:gd name="connsiteY1" fmla="*/ 0 h 3793834"/>
              <a:gd name="connsiteX2" fmla="*/ 5459332 w 5584874"/>
              <a:gd name="connsiteY2" fmla="*/ 171012 h 3793834"/>
              <a:gd name="connsiteX3" fmla="*/ 5584874 w 5584874"/>
              <a:gd name="connsiteY3" fmla="*/ 1001397 h 3793834"/>
              <a:gd name="connsiteX4" fmla="*/ 2792437 w 5584874"/>
              <a:gd name="connsiteY4" fmla="*/ 3793834 h 3793834"/>
              <a:gd name="connsiteX5" fmla="*/ 0 w 5584874"/>
              <a:gd name="connsiteY5" fmla="*/ 1001397 h 3793834"/>
              <a:gd name="connsiteX6" fmla="*/ 125543 w 5584874"/>
              <a:gd name="connsiteY6" fmla="*/ 171012 h 37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4874" h="3793834">
                <a:moveTo>
                  <a:pt x="188134" y="0"/>
                </a:moveTo>
                <a:lnTo>
                  <a:pt x="5396741" y="0"/>
                </a:lnTo>
                <a:lnTo>
                  <a:pt x="5459332" y="171012"/>
                </a:lnTo>
                <a:cubicBezTo>
                  <a:pt x="5540921" y="433330"/>
                  <a:pt x="5584874" y="712231"/>
                  <a:pt x="5584874" y="1001397"/>
                </a:cubicBezTo>
                <a:cubicBezTo>
                  <a:pt x="5584874" y="2543617"/>
                  <a:pt x="4334657" y="3793834"/>
                  <a:pt x="2792437" y="3793834"/>
                </a:cubicBezTo>
                <a:cubicBezTo>
                  <a:pt x="1250217" y="3793834"/>
                  <a:pt x="0" y="2543617"/>
                  <a:pt x="0" y="1001397"/>
                </a:cubicBezTo>
                <a:cubicBezTo>
                  <a:pt x="0" y="712231"/>
                  <a:pt x="43953" y="433330"/>
                  <a:pt x="125543" y="171012"/>
                </a:cubicBezTo>
                <a:close/>
              </a:path>
            </a:pathLst>
          </a:custGeom>
          <a:solidFill>
            <a:srgbClr val="C9D8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1292" lvl="2" indent="0" algn="ctr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Security Champion Staffing Levels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/>
          </p:nvPr>
        </p:nvSpPr>
        <p:spPr>
          <a:xfrm>
            <a:off x="1034902" y="1197775"/>
            <a:ext cx="3710811" cy="3345883"/>
          </a:xfrm>
        </p:spPr>
        <p:txBody>
          <a:bodyPr/>
          <a:lstStyle/>
          <a:p>
            <a:pPr marL="181292" lvl="2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 staffing levels per product group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39896947"/>
              </p:ext>
            </p:extLst>
          </p:nvPr>
        </p:nvGraphicFramePr>
        <p:xfrm>
          <a:off x="47842" y="1778324"/>
          <a:ext cx="5684930" cy="310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5925879" y="1201863"/>
            <a:ext cx="2367518" cy="2321057"/>
          </a:xfrm>
          <a:prstGeom prst="ellipse">
            <a:avLst/>
          </a:prstGeom>
          <a:solidFill>
            <a:srgbClr val="C9D8E3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2"/>
                </a:solidFill>
              </a:rPr>
              <a:t>Goal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90% staffed per product group</a:t>
            </a:r>
            <a:endParaRPr lang="en-US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9392" y="3644160"/>
            <a:ext cx="310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80</a:t>
            </a:r>
            <a:r>
              <a:rPr lang="en-US" dirty="0"/>
              <a:t> PSCs</a:t>
            </a:r>
          </a:p>
          <a:p>
            <a:pPr algn="ctr"/>
            <a:r>
              <a:rPr lang="en-US" b="1" dirty="0"/>
              <a:t>136</a:t>
            </a:r>
            <a:r>
              <a:rPr lang="en-US" dirty="0"/>
              <a:t> Supported Products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 bwMode="auto">
          <a:xfrm flipV="1">
            <a:off x="598683" y="909644"/>
            <a:ext cx="613412" cy="1301927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MS PGothic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18632" y="2333554"/>
            <a:ext cx="5294539" cy="234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76179" y="4395107"/>
            <a:ext cx="6362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Example Data Only</a:t>
            </a:r>
            <a:endParaRPr lang="en-U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763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</a:t>
            </a:r>
            <a:br>
              <a:rPr lang="en-US" dirty="0"/>
            </a:br>
            <a:r>
              <a:rPr lang="en-US" dirty="0"/>
              <a:t>Dashboards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0460196"/>
              </p:ext>
            </p:extLst>
          </p:nvPr>
        </p:nvGraphicFramePr>
        <p:xfrm>
          <a:off x="2852927" y="335324"/>
          <a:ext cx="5713171" cy="43248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580">
                <a:tc>
                  <a:txBody>
                    <a:bodyPr/>
                    <a:lstStyle/>
                    <a:p>
                      <a:r>
                        <a:rPr lang="en-US" sz="1400" dirty="0"/>
                        <a:t>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SDL.T01  Security Definition of Done (DOD)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SDL.O01  Program</a:t>
                      </a:r>
                      <a:endParaRPr lang="en-US" sz="1800" b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SDL.T02  Security Architecture Review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SDL.O02  SDL</a:t>
                      </a:r>
                      <a:endParaRPr lang="en-US" sz="1800" b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SDL.T03  Security Design Review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SDL.O03  PSIRT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SDL.T04  Threat Modeling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SDL.O04  Tools and Services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SDL.T05  Security Testing / Validation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SDL.O05  Resources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SDL.T06  Static Analysis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SDL.O06  Policy and Compliance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SDL.T07  Dynamic Analysis (Web Apps)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SDL.O07  Process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SDL.T08  Fuzz Testing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SDL.O08  Training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SDL.T09  Vulnerability Scan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SDL.O09  Metrics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SDL.T10  Penetration Testing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SDL.T11  Manual Code Review</a:t>
                      </a:r>
                      <a:endParaRPr lang="en-US" sz="1800" b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SDL.T12  Secure Coding Standards</a:t>
                      </a:r>
                      <a:endParaRPr lang="en-US" sz="1800" b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SDL.T13  Open Source and 3</a:t>
                      </a:r>
                      <a:r>
                        <a:rPr lang="en-US" sz="1200" baseline="30000" dirty="0">
                          <a:effectLst/>
                        </a:rPr>
                        <a:t>rd</a:t>
                      </a:r>
                      <a:r>
                        <a:rPr lang="en-US" sz="1200" dirty="0">
                          <a:effectLst/>
                        </a:rPr>
                        <a:t> Party Libraries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SDL.T14  Vendor Management</a:t>
                      </a:r>
                      <a:endParaRPr lang="en-US" sz="1800" b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SDL.T15  Privacy</a:t>
                      </a:r>
                      <a:endParaRPr lang="en-US" sz="1800" b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SDL.T16  Operating Environment</a:t>
                      </a:r>
                      <a:endParaRPr lang="en-US" sz="1800" b="0">
                        <a:effectLst/>
                        <a:latin typeface="+mn-lt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47407" y="2224025"/>
            <a:ext cx="899439" cy="1119016"/>
            <a:chOff x="3390683" y="2158194"/>
            <a:chExt cx="899439" cy="1119016"/>
          </a:xfrm>
        </p:grpSpPr>
        <p:sp>
          <p:nvSpPr>
            <p:cNvPr id="9" name="Arc 8"/>
            <p:cNvSpPr/>
            <p:nvPr/>
          </p:nvSpPr>
          <p:spPr>
            <a:xfrm>
              <a:off x="3540790" y="2158194"/>
              <a:ext cx="517789" cy="576826"/>
            </a:xfrm>
            <a:prstGeom prst="arc">
              <a:avLst>
                <a:gd name="adj1" fmla="val 9430133"/>
                <a:gd name="adj2" fmla="val 5153535"/>
              </a:avLst>
            </a:prstGeom>
            <a:ln w="38100">
              <a:solidFill>
                <a:srgbClr val="B71234"/>
              </a:solidFill>
              <a:headEnd type="triangl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53565A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409982" y="2731454"/>
              <a:ext cx="871048" cy="10390"/>
            </a:xfrm>
            <a:prstGeom prst="straightConnector1">
              <a:avLst/>
            </a:prstGeom>
            <a:ln w="38100">
              <a:solidFill>
                <a:srgbClr val="B7123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459661" y="2267245"/>
              <a:ext cx="696679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53565A"/>
                  </a:solidFill>
                  <a:ea typeface="MS PGothic" pitchFamily="34" charset="-128"/>
                </a:rPr>
                <a:t>Daily </a:t>
              </a:r>
              <a:br>
                <a:rPr lang="en-US" sz="900" dirty="0">
                  <a:solidFill>
                    <a:srgbClr val="53565A"/>
                  </a:solidFill>
                  <a:ea typeface="MS PGothic" pitchFamily="34" charset="-128"/>
                </a:rPr>
              </a:br>
              <a:r>
                <a:rPr lang="en-US" sz="900" dirty="0">
                  <a:solidFill>
                    <a:srgbClr val="53565A"/>
                  </a:solidFill>
                  <a:ea typeface="MS PGothic" pitchFamily="34" charset="-128"/>
                </a:rPr>
                <a:t>Scrum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0683" y="2878195"/>
              <a:ext cx="899439" cy="39901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FFFFFF"/>
                  </a:solidFill>
                </a:rPr>
                <a:t>Development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FFFFFF"/>
                  </a:solidFill>
                </a:rPr>
                <a:t>&amp; Test</a:t>
              </a:r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980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6710" y="4881950"/>
            <a:ext cx="230989" cy="154577"/>
          </a:xfrm>
        </p:spPr>
        <p:txBody>
          <a:bodyPr/>
          <a:lstStyle/>
          <a:p>
            <a:pPr algn="r"/>
            <a:fld id="{EEB8B06D-99A5-468B-806E-293788FE9637}" type="slidenum">
              <a:rPr lang="en-US" sz="800" smtClean="0">
                <a:solidFill>
                  <a:schemeClr val="bg1"/>
                </a:solidFill>
              </a:rPr>
              <a:pPr algn="r"/>
              <a:t>26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798394" y="119063"/>
            <a:ext cx="7962220" cy="6667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When?								Technical 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67" y="177581"/>
            <a:ext cx="5263066" cy="462088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252424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Security Maturity Model (PSMM)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None, Minimal, Good, Better, Best</a:t>
            </a:r>
          </a:p>
          <a:p>
            <a:pPr lvl="1"/>
            <a:r>
              <a:rPr lang="en-US" dirty="0"/>
              <a:t>Maturity levels</a:t>
            </a:r>
          </a:p>
          <a:p>
            <a:pPr marL="513160" lvl="2" indent="0">
              <a:spcBef>
                <a:spcPts val="225"/>
              </a:spcBef>
              <a:buNone/>
            </a:pPr>
            <a:r>
              <a:rPr lang="en-US" dirty="0">
                <a:solidFill>
                  <a:srgbClr val="C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  None	</a:t>
            </a:r>
            <a:endParaRPr lang="en-US" dirty="0">
              <a:solidFill>
                <a:srgbClr val="FFC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3160" lvl="2" indent="0">
              <a:spcBef>
                <a:spcPts val="225"/>
              </a:spcBef>
              <a:buNone/>
            </a:pPr>
            <a:r>
              <a:rPr lang="en-US" dirty="0">
                <a:solidFill>
                  <a:srgbClr val="7F7F7F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Basic</a:t>
            </a:r>
          </a:p>
          <a:p>
            <a:pPr marL="513160" lvl="2" indent="0">
              <a:spcBef>
                <a:spcPts val="225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Initial</a:t>
            </a:r>
          </a:p>
          <a:p>
            <a:pPr marL="513160" lvl="2" indent="0">
              <a:spcBef>
                <a:spcPts val="225"/>
              </a:spcBef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Acceptable</a:t>
            </a:r>
            <a:endParaRPr lang="en-US" dirty="0">
              <a:solidFill>
                <a:srgbClr val="FFC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3160" lvl="2" indent="0">
              <a:spcBef>
                <a:spcPts val="225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Mature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/>
              <a:t>Math</a:t>
            </a:r>
          </a:p>
          <a:p>
            <a:r>
              <a:rPr lang="en-US" dirty="0"/>
              <a:t>Set team goal for each SDL activity</a:t>
            </a:r>
          </a:p>
          <a:p>
            <a:r>
              <a:rPr lang="en-US" dirty="0"/>
              <a:t>Measure 2x a year and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182" y="1202239"/>
            <a:ext cx="3882788" cy="3461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5592" y="3493827"/>
                <a:ext cx="2561323" cy="40011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20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20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92" y="3493827"/>
                <a:ext cx="2561323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9722"/>
                </a:stretch>
              </a:blipFill>
              <a:ln w="381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9350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319008"/>
            <a:ext cx="8229600" cy="868680"/>
          </a:xfrm>
        </p:spPr>
        <p:txBody>
          <a:bodyPr/>
          <a:lstStyle/>
          <a:p>
            <a:r>
              <a:rPr lang="en-US" dirty="0"/>
              <a:t>Product Security Maturity Model (PSMM) (cont.)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899148"/>
            <a:ext cx="822801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metric indicates </a:t>
            </a:r>
            <a:r>
              <a:rPr lang="en-US" u="sng" dirty="0">
                <a:solidFill>
                  <a:schemeClr val="bg1"/>
                </a:solidFill>
              </a:rPr>
              <a:t>how well</a:t>
            </a:r>
            <a:r>
              <a:rPr lang="en-US" dirty="0">
                <a:solidFill>
                  <a:schemeClr val="bg1"/>
                </a:solidFill>
              </a:rPr>
              <a:t> the product security program is running.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7229" y="4368493"/>
            <a:ext cx="312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ISecG PSG in 2015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52619" y="1848620"/>
            <a:ext cx="139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every 6 – 12 months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/>
          </a:p>
          <a:p>
            <a:pPr algn="ctr"/>
            <a:r>
              <a:rPr lang="en-US" dirty="0"/>
              <a:t>Book in the works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13531" y="1268480"/>
            <a:ext cx="5947379" cy="3758226"/>
            <a:chOff x="1213531" y="1268480"/>
            <a:chExt cx="5947379" cy="37582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3531" y="1268480"/>
              <a:ext cx="5947379" cy="375822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13531" y="4140403"/>
              <a:ext cx="4880031" cy="88630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100" dirty="0">
                <a:solidFill>
                  <a:srgbClr val="003C71"/>
                </a:solidFill>
              </a:endParaRPr>
            </a:p>
            <a:p>
              <a:r>
                <a:rPr lang="en-US" sz="1200" b="1" dirty="0">
                  <a:solidFill>
                    <a:srgbClr val="003C71"/>
                  </a:solidFill>
                </a:rPr>
                <a:t> Product </a:t>
              </a:r>
            </a:p>
            <a:p>
              <a:r>
                <a:rPr lang="en-US" sz="1200" b="1" dirty="0">
                  <a:solidFill>
                    <a:srgbClr val="003C71"/>
                  </a:solidFill>
                </a:rPr>
                <a:t> Group    A		B	         C		     D		  E		F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3955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7416" y="2313547"/>
            <a:ext cx="3327944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/>
              <a:t>Harold Toomey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Sr. Product Security Architect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Product Security Group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33FF"/>
                </a:solidFill>
              </a:rPr>
              <a:t>Intel Security </a:t>
            </a:r>
            <a:r>
              <a:rPr lang="en-US" sz="1600" dirty="0">
                <a:solidFill>
                  <a:srgbClr val="C00000"/>
                </a:solidFill>
              </a:rPr>
              <a:t>(McAfee)</a:t>
            </a:r>
            <a:endParaRPr lang="en-US" sz="1600" dirty="0">
              <a:solidFill>
                <a:srgbClr val="0033FF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u="sng" dirty="0">
                <a:solidFill>
                  <a:srgbClr val="0033FF"/>
                </a:solidFill>
                <a:hlinkClick r:id="rId2"/>
              </a:rPr>
              <a:t>Harold.A.Toomey@Intel.com</a:t>
            </a:r>
            <a:endParaRPr lang="en-US" sz="1600" u="sng" dirty="0">
              <a:solidFill>
                <a:srgbClr val="0033FF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u="sng" dirty="0">
                <a:solidFill>
                  <a:srgbClr val="0033FF"/>
                </a:solidFill>
              </a:rPr>
              <a:t>Harold_Toomey@McAfee.com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W: (972) 963-7754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M: (801) 830-9987</a:t>
            </a:r>
          </a:p>
        </p:txBody>
      </p:sp>
      <p:pic>
        <p:nvPicPr>
          <p:cNvPr id="1026" name="Picture 2" descr="http://betanews.com/wp-content/uploads/2015/06/Head-on-laptop-frustration-600x4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" y="900872"/>
            <a:ext cx="4320122" cy="35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45" y="900872"/>
            <a:ext cx="3512705" cy="1113134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87010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half" idx="1"/>
          </p:nvPr>
        </p:nvSpPr>
        <p:spPr>
          <a:xfrm>
            <a:off x="455613" y="1009498"/>
            <a:ext cx="4262692" cy="3619651"/>
          </a:xfrm>
        </p:spPr>
        <p:txBody>
          <a:bodyPr/>
          <a:lstStyle/>
          <a:p>
            <a:r>
              <a:rPr lang="en-US" dirty="0"/>
              <a:t>Intel: ~105K employees &amp; ~110K CWs</a:t>
            </a:r>
          </a:p>
          <a:p>
            <a:r>
              <a:rPr lang="en-US" dirty="0"/>
              <a:t>ISecG / McAfee: ~8K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McAfee is breaking off on 3 April 2017</a:t>
            </a:r>
          </a:p>
          <a:p>
            <a:r>
              <a:rPr lang="en-US" dirty="0"/>
              <a:t>PSG has a core team of 4 Principal / Senior Security Architects</a:t>
            </a:r>
          </a:p>
          <a:p>
            <a:r>
              <a:rPr lang="en-US" dirty="0"/>
              <a:t>Satellite teams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80 Sr. Security Architects (PSCs)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30 Security Engineers (PSEs)</a:t>
            </a:r>
          </a:p>
          <a:p>
            <a:r>
              <a:rPr lang="en-US" dirty="0"/>
              <a:t>5 Years of PSIRT data for 136 McAfee product lines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Security Product Security Group (PSG)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891762" y="938661"/>
            <a:ext cx="3484673" cy="3731464"/>
            <a:chOff x="2602110" y="938661"/>
            <a:chExt cx="3484673" cy="3731464"/>
          </a:xfrm>
        </p:grpSpPr>
        <p:grpSp>
          <p:nvGrpSpPr>
            <p:cNvPr id="5" name="Group 4"/>
            <p:cNvGrpSpPr/>
            <p:nvPr/>
          </p:nvGrpSpPr>
          <p:grpSpPr>
            <a:xfrm>
              <a:off x="3819165" y="938661"/>
              <a:ext cx="993740" cy="1574083"/>
              <a:chOff x="7367246" y="1347024"/>
              <a:chExt cx="1432221" cy="227329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367246" y="3242501"/>
                <a:ext cx="1432221" cy="37781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James</a:t>
                </a:r>
              </a:p>
            </p:txBody>
          </p:sp>
          <p:pic>
            <p:nvPicPr>
              <p:cNvPr id="7" name="Picture 1" descr="image0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7246" y="1347024"/>
                <a:ext cx="1432221" cy="18954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3847350" y="2734041"/>
              <a:ext cx="974808" cy="1356179"/>
              <a:chOff x="4397718" y="3167653"/>
              <a:chExt cx="1569208" cy="222441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7718" y="3167653"/>
                <a:ext cx="1569208" cy="1820930"/>
              </a:xfrm>
              <a:prstGeom prst="rect">
                <a:avLst/>
              </a:prstGeom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397718" y="4962974"/>
                <a:ext cx="1569208" cy="42909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Stephen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084402" y="2734041"/>
              <a:ext cx="1002381" cy="1936084"/>
              <a:chOff x="5128318" y="2902296"/>
              <a:chExt cx="1002381" cy="193608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163495" y="2902296"/>
                <a:ext cx="944678" cy="1396459"/>
                <a:chOff x="5163495" y="2902296"/>
                <a:chExt cx="944678" cy="1396459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5163495" y="4037145"/>
                  <a:ext cx="932028" cy="261610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Harold</a:t>
                  </a:r>
                </a:p>
              </p:txBody>
            </p:sp>
            <p:pic>
              <p:nvPicPr>
                <p:cNvPr id="17" name="Picture 3" descr="C:\Users\htoomey\Pictures\My Photos\111123 Harold's Professional Portraits\Harold Toomey 801-830-9987 11-23-2011 #2B Flipped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6145" y="2902296"/>
                  <a:ext cx="932028" cy="1134849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5128318" y="4298755"/>
                <a:ext cx="1002381" cy="539625"/>
                <a:chOff x="5128318" y="4298755"/>
                <a:chExt cx="1002381" cy="539625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5128318" y="4576770"/>
                  <a:ext cx="1002381" cy="2616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PSCs &amp; PSEs</a:t>
                  </a:r>
                </a:p>
              </p:txBody>
            </p:sp>
            <p:cxnSp>
              <p:nvCxnSpPr>
                <p:cNvPr id="15" name="Straight Connector 14"/>
                <p:cNvCxnSpPr>
                  <a:stCxn id="16" idx="2"/>
                  <a:endCxn id="14" idx="0"/>
                </p:cNvCxnSpPr>
                <p:nvPr/>
              </p:nvCxnSpPr>
              <p:spPr bwMode="auto">
                <a:xfrm>
                  <a:off x="5629509" y="4298755"/>
                  <a:ext cx="0" cy="27801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</p:grpSp>
        <p:grpSp>
          <p:nvGrpSpPr>
            <p:cNvPr id="18" name="Group 17"/>
            <p:cNvGrpSpPr/>
            <p:nvPr/>
          </p:nvGrpSpPr>
          <p:grpSpPr>
            <a:xfrm>
              <a:off x="2602110" y="2723370"/>
              <a:ext cx="978538" cy="1386694"/>
              <a:chOff x="8175687" y="2515105"/>
              <a:chExt cx="978538" cy="138669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175687" y="3640189"/>
                <a:ext cx="957181" cy="26161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Brook</a:t>
                </a: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8337" y="2515105"/>
                <a:ext cx="965888" cy="112687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cxnSp>
          <p:nvCxnSpPr>
            <p:cNvPr id="22" name="Straight Connector 21"/>
            <p:cNvCxnSpPr>
              <a:stCxn id="6" idx="2"/>
            </p:cNvCxnSpPr>
            <p:nvPr/>
          </p:nvCxnSpPr>
          <p:spPr bwMode="auto">
            <a:xfrm>
              <a:off x="4316035" y="2512744"/>
              <a:ext cx="1314585" cy="1842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Connector 22"/>
            <p:cNvCxnSpPr>
              <a:stCxn id="6" idx="2"/>
            </p:cNvCxnSpPr>
            <p:nvPr/>
          </p:nvCxnSpPr>
          <p:spPr bwMode="auto">
            <a:xfrm flipH="1">
              <a:off x="3097704" y="2512744"/>
              <a:ext cx="1218331" cy="17560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320124" y="2512744"/>
              <a:ext cx="3227" cy="1842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39" name="Straight Arrow Connector 38"/>
          <p:cNvCxnSpPr/>
          <p:nvPr/>
        </p:nvCxnSpPr>
        <p:spPr>
          <a:xfrm flipV="1">
            <a:off x="3862426" y="2607884"/>
            <a:ext cx="855879" cy="364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20929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3198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927841"/>
            <a:ext cx="5901297" cy="375622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kern="0" dirty="0"/>
              <a:t>Responsibilities</a:t>
            </a:r>
            <a:endParaRPr lang="en-US" sz="2200" kern="0" dirty="0"/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Manage Satellite team of 80 Sr. Security Architects (PSCs)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PSIRT Manager &amp; CVE Numbering Authority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Agile SDL / Product Security Maturity Model (PSMM)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Tools, Training &amp; Privacy Support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Policies / Procedures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Operations: Metrics / Reporting / Websites / Email DLs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Experience</a:t>
            </a:r>
            <a:endParaRPr lang="en-US" sz="2200" kern="0" dirty="0"/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5 Years:	Software / Application Security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2 Years:	IT Operational Security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11 Years:	Enterprise Product Management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10 Years:	Software Development (C++)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ISSA North Texas Chapter, Past President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CISSP, CISA, CISM, CRISC, CGEIT, ITIL, CNE,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26085"/>
            <a:ext cx="2398713" cy="658847"/>
          </a:xfrm>
          <a:prstGeom prst="rect">
            <a:avLst/>
          </a:prstGeom>
        </p:spPr>
      </p:pic>
      <p:pic>
        <p:nvPicPr>
          <p:cNvPr id="6" name="Picture 2" descr="C:\Users\htoomey\Pictures\My Photos\111123 Harold's Professional Portraits\Harold Toomey 801-830-9987 11-23-2011 #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60" y="1227314"/>
            <a:ext cx="2077913" cy="27174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97383" y="4037730"/>
            <a:ext cx="293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</a:rPr>
              <a:t>Harold Toomey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00CC"/>
                </a:solidFill>
                <a:latin typeface="Arial" pitchFamily="34" charset="0"/>
              </a:rPr>
              <a:t>Sr. Product Security Architect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20545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319008"/>
            <a:ext cx="5993678" cy="868680"/>
          </a:xfrm>
        </p:spPr>
        <p:txBody>
          <a:bodyPr/>
          <a:lstStyle/>
          <a:p>
            <a:r>
              <a:rPr lang="en-US" dirty="0"/>
              <a:t>Satellite Team of PSCs</a:t>
            </a:r>
          </a:p>
        </p:txBody>
      </p:sp>
      <p:sp>
        <p:nvSpPr>
          <p:cNvPr id="34" name="Content Placeholder 5"/>
          <p:cNvSpPr>
            <a:spLocks noGrp="1"/>
          </p:cNvSpPr>
          <p:nvPr>
            <p:ph sz="half" idx="13"/>
          </p:nvPr>
        </p:nvSpPr>
        <p:spPr>
          <a:xfrm>
            <a:off x="6949488" y="1004455"/>
            <a:ext cx="2054334" cy="3546543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70C0"/>
                </a:solidFill>
              </a:rPr>
              <a:t>Key: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300" b="1" dirty="0">
              <a:solidFill>
                <a:srgbClr val="0070C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70C0"/>
                </a:solidFill>
              </a:rPr>
              <a:t>AMR</a:t>
            </a:r>
            <a:r>
              <a:rPr lang="en-US" sz="1100" dirty="0">
                <a:solidFill>
                  <a:srgbClr val="0070C0"/>
                </a:solidFill>
              </a:rPr>
              <a:t> = American Region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70C0"/>
                </a:solidFill>
              </a:rPr>
              <a:t>GAM</a:t>
            </a:r>
            <a:r>
              <a:rPr lang="en-US" sz="1100" dirty="0">
                <a:solidFill>
                  <a:srgbClr val="0070C0"/>
                </a:solidFill>
              </a:rPr>
              <a:t> = Greater Americas Region</a:t>
            </a:r>
          </a:p>
          <a:p>
            <a:pPr lvl="1">
              <a:spcBef>
                <a:spcPts val="0"/>
              </a:spcBef>
            </a:pPr>
            <a:r>
              <a:rPr lang="en-US" sz="1100" b="1" dirty="0">
                <a:solidFill>
                  <a:srgbClr val="0070C0"/>
                </a:solidFill>
              </a:rPr>
              <a:t>NAR</a:t>
            </a:r>
            <a:r>
              <a:rPr lang="en-US" sz="1100" dirty="0">
                <a:solidFill>
                  <a:srgbClr val="0070C0"/>
                </a:solidFill>
              </a:rPr>
              <a:t> = North American Region</a:t>
            </a:r>
          </a:p>
          <a:p>
            <a:pPr lvl="1">
              <a:spcBef>
                <a:spcPts val="0"/>
              </a:spcBef>
            </a:pPr>
            <a:r>
              <a:rPr lang="en-US" sz="1100" b="1" dirty="0">
                <a:solidFill>
                  <a:srgbClr val="0070C0"/>
                </a:solidFill>
              </a:rPr>
              <a:t>LAR</a:t>
            </a:r>
            <a:r>
              <a:rPr lang="en-US" sz="1100" dirty="0">
                <a:solidFill>
                  <a:srgbClr val="0070C0"/>
                </a:solidFill>
              </a:rPr>
              <a:t> = Latin American Region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100" dirty="0">
              <a:solidFill>
                <a:srgbClr val="0070C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70C0"/>
                </a:solidFill>
              </a:rPr>
              <a:t>GER</a:t>
            </a:r>
            <a:r>
              <a:rPr lang="en-US" sz="1100" dirty="0">
                <a:solidFill>
                  <a:srgbClr val="0070C0"/>
                </a:solidFill>
              </a:rPr>
              <a:t> = Greater Europe Region</a:t>
            </a:r>
          </a:p>
          <a:p>
            <a:pPr lvl="1">
              <a:spcBef>
                <a:spcPts val="0"/>
              </a:spcBef>
            </a:pPr>
            <a:r>
              <a:rPr lang="en-US" sz="1100" b="1" dirty="0">
                <a:solidFill>
                  <a:srgbClr val="0070C0"/>
                </a:solidFill>
              </a:rPr>
              <a:t>EUR</a:t>
            </a:r>
            <a:r>
              <a:rPr lang="en-US" sz="1100" dirty="0">
                <a:solidFill>
                  <a:srgbClr val="0070C0"/>
                </a:solidFill>
              </a:rPr>
              <a:t> = European Region</a:t>
            </a:r>
          </a:p>
          <a:p>
            <a:pPr lvl="1">
              <a:spcBef>
                <a:spcPts val="0"/>
              </a:spcBef>
            </a:pPr>
            <a:r>
              <a:rPr lang="en-US" sz="1100" b="1" dirty="0">
                <a:solidFill>
                  <a:srgbClr val="0070C0"/>
                </a:solidFill>
              </a:rPr>
              <a:t>META</a:t>
            </a:r>
            <a:r>
              <a:rPr lang="en-US" sz="1100" dirty="0">
                <a:solidFill>
                  <a:srgbClr val="0070C0"/>
                </a:solidFill>
              </a:rPr>
              <a:t> = Middle East, Turkey, Africa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100" dirty="0">
              <a:solidFill>
                <a:srgbClr val="0070C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70C0"/>
                </a:solidFill>
              </a:rPr>
              <a:t>GAR</a:t>
            </a:r>
            <a:r>
              <a:rPr lang="en-US" sz="1100" dirty="0">
                <a:solidFill>
                  <a:srgbClr val="0070C0"/>
                </a:solidFill>
              </a:rPr>
              <a:t> = Greater Asia Region</a:t>
            </a:r>
          </a:p>
          <a:p>
            <a:pPr lvl="1">
              <a:spcBef>
                <a:spcPts val="0"/>
              </a:spcBef>
            </a:pPr>
            <a:r>
              <a:rPr lang="en-US" sz="1100" b="1" dirty="0">
                <a:solidFill>
                  <a:srgbClr val="0070C0"/>
                </a:solidFill>
              </a:rPr>
              <a:t>RCIS</a:t>
            </a:r>
            <a:r>
              <a:rPr lang="en-US" sz="1100" dirty="0">
                <a:solidFill>
                  <a:srgbClr val="0070C0"/>
                </a:solidFill>
              </a:rPr>
              <a:t> = Russia and Commonwealth of Independent States</a:t>
            </a:r>
          </a:p>
          <a:p>
            <a:pPr lvl="1">
              <a:spcBef>
                <a:spcPts val="0"/>
              </a:spcBef>
            </a:pPr>
            <a:r>
              <a:rPr lang="en-US" sz="1100" b="1" dirty="0">
                <a:solidFill>
                  <a:srgbClr val="0070C0"/>
                </a:solidFill>
              </a:rPr>
              <a:t>SEA</a:t>
            </a:r>
            <a:r>
              <a:rPr lang="en-US" sz="1100" dirty="0">
                <a:solidFill>
                  <a:srgbClr val="0070C0"/>
                </a:solidFill>
              </a:rPr>
              <a:t> = Southeast Asia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0849" y="656958"/>
            <a:ext cx="6372321" cy="4173350"/>
            <a:chOff x="360849" y="656958"/>
            <a:chExt cx="6372321" cy="41733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6406" b="16009"/>
            <a:stretch>
              <a:fillRect/>
            </a:stretch>
          </p:blipFill>
          <p:spPr bwMode="auto">
            <a:xfrm>
              <a:off x="360849" y="656958"/>
              <a:ext cx="6372321" cy="41733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497121" y="1913252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7121" y="1913252"/>
                  <a:ext cx="257848" cy="40617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912385" y="1624559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2385" y="1624559"/>
                  <a:ext cx="257848" cy="40617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03410" y="2312965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410" y="2312965"/>
                  <a:ext cx="257848" cy="40617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303874" y="1488482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74" y="1488482"/>
                  <a:ext cx="257848" cy="40617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466743" y="1736386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743" y="1736386"/>
                  <a:ext cx="257848" cy="40617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185941" y="1812245"/>
                  <a:ext cx="23620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941" y="1812245"/>
                  <a:ext cx="236208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632626" y="1733048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626" y="1733048"/>
                  <a:ext cx="257848" cy="40617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03602" y="1375488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602" y="1375488"/>
                  <a:ext cx="257848" cy="40617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236076" y="1649997"/>
                  <a:ext cx="24470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6076" y="1649997"/>
                  <a:ext cx="244705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126201" y="1486728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6201" y="1486728"/>
                  <a:ext cx="257848" cy="40617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1740465" y="2767920"/>
              <a:ext cx="12545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LAR</a:t>
              </a:r>
              <a:endPara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36642" y="1724251"/>
              <a:ext cx="1254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8375" y="2023814"/>
              <a:ext cx="1254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26695" y="1320895"/>
              <a:ext cx="1017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NAR</a:t>
              </a:r>
              <a:endPara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790855" y="1882648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0855" y="1882648"/>
                  <a:ext cx="257848" cy="40617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028632" y="1485312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632" y="1485312"/>
                  <a:ext cx="257848" cy="40617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078794" y="3329006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794" y="3329006"/>
                  <a:ext cx="257848" cy="40617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764319" y="2339681"/>
              <a:ext cx="101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73440" y="1249842"/>
              <a:ext cx="1017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RCIS</a:t>
              </a:r>
              <a:endPara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9311" y="2099441"/>
              <a:ext cx="1017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</a:t>
              </a:r>
              <a:endPara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10396" y="1507759"/>
              <a:ext cx="1017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</a:t>
              </a:r>
              <a:endPara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88599" y="2693624"/>
              <a:ext cx="1017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</a:t>
              </a:r>
              <a:endPara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393492" y="1662787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492" y="1662787"/>
                  <a:ext cx="257848" cy="40617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262012" y="1825066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012" y="1825066"/>
                  <a:ext cx="257848" cy="40617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116391" y="2092611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6391" y="2092611"/>
                  <a:ext cx="257848" cy="40617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44896" y="1831834"/>
                  <a:ext cx="257848" cy="40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4896" y="1831834"/>
                  <a:ext cx="257848" cy="40617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360849" y="4762195"/>
            <a:ext cx="6372321" cy="62192"/>
          </a:xfrm>
          <a:prstGeom prst="rect">
            <a:avLst/>
          </a:prstGeom>
          <a:solidFill>
            <a:srgbClr val="0066FF"/>
          </a:solidFill>
        </p:spPr>
        <p:txBody>
          <a:bodyPr vert="horz" wrap="square" lIns="0" tIns="0" rIns="0" bIns="0" rtlCol="0">
            <a:noAutofit/>
          </a:bodyPr>
          <a:lstStyle/>
          <a:p>
            <a:endParaRPr lang="en-US" sz="1100" dirty="0">
              <a:solidFill>
                <a:srgbClr val="003C71"/>
              </a:solidFill>
            </a:endParaRPr>
          </a:p>
        </p:txBody>
      </p:sp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59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8" b="36108"/>
          <a:stretch>
            <a:fillRect/>
          </a:stretch>
        </p:blipFill>
        <p:spPr/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212" y="3057030"/>
            <a:ext cx="8696854" cy="1021556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spcBef>
                <a:spcPts val="2400"/>
              </a:spcBef>
              <a:defRPr sz="4000" b="0" cap="none" spc="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PSIRT Metrics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1"/>
            <a:ext cx="9143999" cy="25741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431">
            <a:off x="2149179" y="512465"/>
            <a:ext cx="355017" cy="359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88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598237"/>
          </a:xfrm>
        </p:spPr>
        <p:txBody>
          <a:bodyPr/>
          <a:lstStyle/>
          <a:p>
            <a:r>
              <a:rPr lang="en-US" dirty="0"/>
              <a:t>PSIRT Home Page – Public Record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76" y="775415"/>
            <a:ext cx="5523830" cy="4199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9976" y="775415"/>
            <a:ext cx="5523830" cy="4199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endParaRPr lang="en-US" sz="1100" dirty="0">
              <a:solidFill>
                <a:srgbClr val="003C7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1252190"/>
            <a:ext cx="8083296" cy="33972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243" y="950975"/>
            <a:ext cx="8083296" cy="27044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600" u="sng" dirty="0">
                <a:solidFill>
                  <a:srgbClr val="0000FF"/>
                </a:solidFill>
              </a:rPr>
              <a:t>https://www.mcafee.com/us/threat-center/product-security-bulletins.aspx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56A38982-8627-4C43-8714-36E3D8938545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1063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Chart Formats Key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/>
              <a:t>SB Format</a:t>
            </a:r>
          </a:p>
          <a:p>
            <a:pPr marL="568325" lvl="1" indent="-342900">
              <a:spcBef>
                <a:spcPts val="600"/>
              </a:spcBef>
            </a:pPr>
            <a:r>
              <a:rPr lang="en-US" dirty="0"/>
              <a:t>By # of Security Bulletins</a:t>
            </a:r>
          </a:p>
          <a:p>
            <a:pPr marL="568325" lvl="1" indent="-342900">
              <a:spcBef>
                <a:spcPts val="600"/>
              </a:spcBef>
            </a:pPr>
            <a:r>
              <a:rPr lang="en-US" dirty="0"/>
              <a:t>1 SB may contain multiple products and/or multiple vulnerabilities</a:t>
            </a:r>
          </a:p>
          <a:p>
            <a:pPr marL="342900" indent="-342900">
              <a:spcBef>
                <a:spcPts val="600"/>
              </a:spcBef>
              <a:buAutoNum type="arabicPeriod" startAt="2"/>
            </a:pPr>
            <a:r>
              <a:rPr lang="en-US" dirty="0"/>
              <a:t>Product Format</a:t>
            </a:r>
          </a:p>
          <a:p>
            <a:pPr marL="568325" lvl="1" indent="-342900">
              <a:spcBef>
                <a:spcPts val="600"/>
              </a:spcBef>
            </a:pPr>
            <a:r>
              <a:rPr lang="en-US" dirty="0"/>
              <a:t>By # of Vulnerable Products</a:t>
            </a:r>
          </a:p>
          <a:p>
            <a:pPr marL="568325" lvl="1" indent="-342900">
              <a:spcBef>
                <a:spcPts val="600"/>
              </a:spcBef>
            </a:pPr>
            <a:r>
              <a:rPr lang="en-US" dirty="0"/>
              <a:t>1 product may contain multiple vulnerabilities</a:t>
            </a:r>
          </a:p>
          <a:p>
            <a:pPr marL="342900" indent="-342900">
              <a:spcBef>
                <a:spcPts val="600"/>
              </a:spcBef>
              <a:buAutoNum type="arabicPeriod" startAt="3"/>
            </a:pPr>
            <a:r>
              <a:rPr lang="en-US" dirty="0"/>
              <a:t>Vulnerability Format</a:t>
            </a:r>
          </a:p>
          <a:p>
            <a:pPr marL="568325" lvl="1" indent="-342900">
              <a:spcBef>
                <a:spcPts val="600"/>
              </a:spcBef>
            </a:pPr>
            <a:r>
              <a:rPr lang="en-US" dirty="0"/>
              <a:t>By # of Unique Vulnerabilities</a:t>
            </a:r>
          </a:p>
          <a:p>
            <a:pPr marL="568325" lvl="1" indent="-342900">
              <a:spcBef>
                <a:spcPts val="600"/>
              </a:spcBef>
            </a:pPr>
            <a:r>
              <a:rPr lang="en-US" dirty="0"/>
              <a:t>1 vulnerability may be in many products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1026" name="Picture 2" descr="Image result for ke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5772">
            <a:off x="7324470" y="248368"/>
            <a:ext cx="1231433" cy="12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8F65FA7A-2725-49D0-B6AE-4CB902685954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6145" y="4824387"/>
            <a:ext cx="2862714" cy="273844"/>
          </a:xfrm>
        </p:spPr>
        <p:txBody>
          <a:bodyPr/>
          <a:lstStyle/>
          <a:p>
            <a:r>
              <a:rPr lang="en-US" dirty="0"/>
              <a:t>Intel Public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34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18226" y="1058779"/>
            <a:ext cx="3987725" cy="33631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SB Format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71C5"/>
                </a:solidFill>
              </a:rPr>
              <a:t>By # of actual SBs published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800" dirty="0">
              <a:solidFill>
                <a:srgbClr val="0071C5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71C5"/>
                </a:solidFill>
              </a:rPr>
              <a:t>Observations: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 in 5 PSIRT cases (20%) result in an SB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PSIRT team size impacts this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2011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2012		[1 </a:t>
            </a:r>
            <a:r>
              <a:rPr lang="en-US" dirty="0">
                <a:sym typeface="Wingdings" panose="05000000000000000000" pitchFamily="2" charset="2"/>
              </a:rPr>
              <a:t> 4]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/>
              <a:t>2014 </a:t>
            </a:r>
            <a:r>
              <a:rPr lang="en-US" dirty="0">
                <a:sym typeface="Wingdings" panose="05000000000000000000" pitchFamily="2" charset="2"/>
              </a:rPr>
              <a:t> 2</a:t>
            </a:r>
            <a:r>
              <a:rPr lang="en-US" dirty="0"/>
              <a:t>015		[FT PSIRT Eng.]</a:t>
            </a:r>
            <a:endParaRPr lang="en-US" sz="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4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336942" y="177255"/>
            <a:ext cx="2619876" cy="881524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KEY</a:t>
            </a:r>
          </a:p>
          <a:p>
            <a:pPr marL="460375" lvl="2" indent="-1095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SB = Security Bulletin</a:t>
            </a:r>
          </a:p>
          <a:p>
            <a:pPr marL="460375" lvl="2" indent="-1095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KB = Knowledgebase Article</a:t>
            </a:r>
          </a:p>
          <a:p>
            <a:pPr marL="460375" lvl="2" indent="-1095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SS = Sustaining Statement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5613" y="319008"/>
            <a:ext cx="8229600" cy="868680"/>
          </a:xfrm>
        </p:spPr>
        <p:txBody>
          <a:bodyPr/>
          <a:lstStyle/>
          <a:p>
            <a:r>
              <a:rPr lang="en-US" dirty="0"/>
              <a:t>PSIRT – Security Bulletins by Type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Intel Public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0047" y="4431255"/>
            <a:ext cx="312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ISecG PSIRT as of 12 Feb 2017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78" y="1128746"/>
            <a:ext cx="4389943" cy="3442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2646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07e9333-846e-4555-9037-55c2cfa1b0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8a32d29-9327-4f3e-b82e-859fe3ae1cb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3e10278-c026-4e1d-9b2d-9d34f83ff89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3e10278-c026-4e1d-9b2d-9d34f83ff89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018ad42-d072-4580-b0f1-d0ebcfdf186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51f6a6c-a400-442f-84b0-222628fd08b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8d2b3eb-a657-41d5-b795-ec7573dfa2f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b766f24-c803-43b9-8e6a-447c2e8fbe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dd1c478-b50b-471e-9ecd-f6527d868d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52486b2-4e52-4d3f-8418-4ce9063e49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44632c5-adbe-4c52-bdb3-0aefc513d3e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4854c11-09e4-4583-abd9-e8f1ada8bc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0f20f15-0513-4f3d-b705-ffd0a65f8c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48d4d05-3117-4a02-a223-6fc598ee0b4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97e3f90-9963-42e5-98d5-9ec7ecf21c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1312c29-593b-48f7-81ba-556f12d42f0e"/>
</p:tagLst>
</file>

<file path=ppt/theme/theme1.xml><?xml version="1.0" encoding="utf-8"?>
<a:theme xmlns:a="http://schemas.openxmlformats.org/drawingml/2006/main" name="Int_PPT Template_Clear_16x9">
  <a:themeElements>
    <a:clrScheme name="Custom 3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0000FF"/>
      </a:hlink>
      <a:folHlink>
        <a:srgbClr val="7030A0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0 xmlns="a5a376b7-29bb-40cb-bd72-71b72409fa83" xsi:nil="true"/>
    <Tags xmlns="a5a376b7-29bb-40cb-bd72-71b72409fa83" xsi:nil="true"/>
    <_dlc_DocId xmlns="a25eb575-ca08-496c-bb5f-c13535f54cb9">PSG131204-2-27875</_dlc_DocId>
    <_dlc_DocIdUrl xmlns="a25eb575-ca08-496c-bb5f-c13535f54cb9">
      <Url>http://corp.mcafee.com/sites/psg/_layouts/DocIdRedir.aspx?ID=PSG131204-2-27875</Url>
      <Description>PSG131204-2-27875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78E93E783A542A8532D1FB42BA614" ma:contentTypeVersion="3" ma:contentTypeDescription="Create a new document." ma:contentTypeScope="" ma:versionID="820471f93b3f9c7025330a570a5c1bff">
  <xsd:schema xmlns:xsd="http://www.w3.org/2001/XMLSchema" xmlns:xs="http://www.w3.org/2001/XMLSchema" xmlns:p="http://schemas.microsoft.com/office/2006/metadata/properties" xmlns:ns2="a25eb575-ca08-496c-bb5f-c13535f54cb9" xmlns:ns3="a5a376b7-29bb-40cb-bd72-71b72409fa83" targetNamespace="http://schemas.microsoft.com/office/2006/metadata/properties" ma:root="true" ma:fieldsID="3d7bc6d0f53d3179ad48753e159790f6" ns2:_="" ns3:_="">
    <xsd:import namespace="a25eb575-ca08-496c-bb5f-c13535f54cb9"/>
    <xsd:import namespace="a5a376b7-29bb-40cb-bd72-71b72409fa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gs" minOccurs="0"/>
                <xsd:element ref="ns3:Tag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b575-ca08-496c-bb5f-c13535f54c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376b7-29bb-40cb-bd72-71b72409fa83" elementFormDefault="qualified">
    <xsd:import namespace="http://schemas.microsoft.com/office/2006/documentManagement/types"/>
    <xsd:import namespace="http://schemas.microsoft.com/office/infopath/2007/PartnerControls"/>
    <xsd:element name="Tags" ma:index="11" nillable="true" ma:displayName="Tags" ma:internalName="Tags">
      <xsd:simpleType>
        <xsd:restriction base="dms:Note">
          <xsd:maxLength value="255"/>
        </xsd:restriction>
      </xsd:simpleType>
    </xsd:element>
    <xsd:element name="Tags0" ma:index="12" nillable="true" ma:displayName="Tags" ma:internalName="Tag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C65D71-5334-49D6-AD0A-1081DFF410A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7C1DE7C-EC40-48A3-A493-1C29A2C76A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FE7310-CA17-4197-902D-6DE4E84082A9}">
  <ds:schemaRefs>
    <ds:schemaRef ds:uri="http://schemas.microsoft.com/office/2006/metadata/properties"/>
    <ds:schemaRef ds:uri="http://schemas.microsoft.com/office/infopath/2007/PartnerControls"/>
    <ds:schemaRef ds:uri="a5a376b7-29bb-40cb-bd72-71b72409fa83"/>
    <ds:schemaRef ds:uri="a25eb575-ca08-496c-bb5f-c13535f54cb9"/>
  </ds:schemaRefs>
</ds:datastoreItem>
</file>

<file path=customXml/itemProps4.xml><?xml version="1.0" encoding="utf-8"?>
<ds:datastoreItem xmlns:ds="http://schemas.openxmlformats.org/officeDocument/2006/customXml" ds:itemID="{963034EB-71C0-4A91-8533-818A5CF1F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5eb575-ca08-496c-bb5f-c13535f54cb9"/>
    <ds:schemaRef ds:uri="a5a376b7-29bb-40cb-bd72-71b72409f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</TotalTime>
  <Words>2096</Words>
  <Application>Microsoft Office PowerPoint</Application>
  <PresentationFormat>On-screen Show (16:9)</PresentationFormat>
  <Paragraphs>677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Intel Clear</vt:lpstr>
      <vt:lpstr>Intel Clear Light</vt:lpstr>
      <vt:lpstr>Lucida Grande</vt:lpstr>
      <vt:lpstr>MS PGothic</vt:lpstr>
      <vt:lpstr>Neo Sans Intel</vt:lpstr>
      <vt:lpstr>Arial</vt:lpstr>
      <vt:lpstr>Calibri</vt:lpstr>
      <vt:lpstr>Cambria Math</vt:lpstr>
      <vt:lpstr>Times New Roman</vt:lpstr>
      <vt:lpstr>Wingdings</vt:lpstr>
      <vt:lpstr>Int_PPT Template_Clear_16x9</vt:lpstr>
      <vt:lpstr>PSIRT Case Data Trends</vt:lpstr>
      <vt:lpstr>Agenda</vt:lpstr>
      <vt:lpstr>Intel Security Product Security Group (PSG)</vt:lpstr>
      <vt:lpstr>Introduction</vt:lpstr>
      <vt:lpstr>Satellite Team of PSCs</vt:lpstr>
      <vt:lpstr>PSIRT Metrics</vt:lpstr>
      <vt:lpstr>PSIRT Home Page – Public Record</vt:lpstr>
      <vt:lpstr>Metrics Chart Formats Key</vt:lpstr>
      <vt:lpstr>PSIRT – Security Bulletins by Type</vt:lpstr>
      <vt:lpstr>PSIRT – Vulnerable Products by Severity</vt:lpstr>
      <vt:lpstr>PSIRT – Vulnerabilities by Severity</vt:lpstr>
      <vt:lpstr>PSIRTs – By Ingredient</vt:lpstr>
      <vt:lpstr>All Vulnerabilities Found and Fixed in Shipping Products</vt:lpstr>
      <vt:lpstr>PSIRT – Sources of Vulnerabilities</vt:lpstr>
      <vt:lpstr>PSIRT Cost Estimates (lower bound)</vt:lpstr>
      <vt:lpstr>3rd Party Libraries / Open Source</vt:lpstr>
      <vt:lpstr>OpenSSL Vulnerabilities</vt:lpstr>
      <vt:lpstr>Other Named Vulnerabilities</vt:lpstr>
      <vt:lpstr>NTP Vulnerabilities</vt:lpstr>
      <vt:lpstr>Oracle Java Vulnerabilities</vt:lpstr>
      <vt:lpstr>DNS / BIND Vulnerabilities</vt:lpstr>
      <vt:lpstr>RSA BSAFE Vulnerabilities</vt:lpstr>
      <vt:lpstr>SDL Metrics</vt:lpstr>
      <vt:lpstr>Product Security Champion Staffing Levels</vt:lpstr>
      <vt:lpstr>Agile SDL Dashboards</vt:lpstr>
      <vt:lpstr>When?        Technical Activities</vt:lpstr>
      <vt:lpstr>Product Security Maturity Model (PSMM)</vt:lpstr>
      <vt:lpstr>Product Security Maturity Model (PSMM) (cont.)</vt:lpstr>
      <vt:lpstr>Q&amp;A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Presentation Template Overview</dc:title>
  <dc:creator>Jeff</dc:creator>
  <cp:lastModifiedBy>Toomey, Harold</cp:lastModifiedBy>
  <cp:revision>825</cp:revision>
  <dcterms:created xsi:type="dcterms:W3CDTF">2015-03-23T21:00:27Z</dcterms:created>
  <dcterms:modified xsi:type="dcterms:W3CDTF">2018-10-10T04:53:17Z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0x01010098F78E93E783A542A8532D1FB42BA614</vt:lpwstr>
  </property>
  <property fmtid="{D5CDD505-2E9C-101B-9397-08002B2CF9AE}" pid="3" name="_dlc_DocIdItemGuid">
    <vt:lpwstr>4cf5ab8a-dfbd-4d76-b73b-bf77b61d4c35</vt:lpwstr>
  </property>
</Properties>
</file>